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5" r:id="rId3"/>
    <p:sldId id="258" r:id="rId4"/>
    <p:sldId id="257" r:id="rId5"/>
    <p:sldId id="259" r:id="rId6"/>
    <p:sldId id="260" r:id="rId7"/>
    <p:sldId id="261" r:id="rId8"/>
    <p:sldId id="263" r:id="rId9"/>
    <p:sldId id="264" r:id="rId10"/>
    <p:sldId id="275" r:id="rId11"/>
    <p:sldId id="270" r:id="rId12"/>
    <p:sldId id="266" r:id="rId13"/>
    <p:sldId id="269" r:id="rId14"/>
    <p:sldId id="271" r:id="rId15"/>
    <p:sldId id="280" r:id="rId16"/>
    <p:sldId id="272" r:id="rId17"/>
    <p:sldId id="279" r:id="rId18"/>
    <p:sldId id="277" r:id="rId19"/>
    <p:sldId id="273" r:id="rId20"/>
    <p:sldId id="274" r:id="rId21"/>
    <p:sldId id="268" r:id="rId22"/>
    <p:sldId id="26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d GRAMBOW" initials="BG" lastIdx="1" clrIdx="0">
    <p:extLst>
      <p:ext uri="{19B8F6BF-5375-455C-9EA6-DF929625EA0E}">
        <p15:presenceInfo xmlns:p15="http://schemas.microsoft.com/office/powerpoint/2012/main" userId="Bernd GRAMB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94660"/>
  </p:normalViewPr>
  <p:slideViewPr>
    <p:cSldViewPr snapToGrid="0" showGuides="1">
      <p:cViewPr varScale="1">
        <p:scale>
          <a:sx n="123" d="100"/>
          <a:sy n="123" d="100"/>
        </p:scale>
        <p:origin x="108" y="28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5T20:56:36.682" idx="1">
    <p:pos x="7466" y="805"/>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AB86B-CAFD-4C5B-9B18-53667A66A52F}" type="datetimeFigureOut">
              <a:rPr lang="fr-FR" smtClean="0"/>
              <a:t>11/10/2022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220EA-7BBA-4916-B057-4394A43D0F86}" type="slidenum">
              <a:rPr lang="fr-FR" smtClean="0"/>
              <a:t>‹N°›</a:t>
            </a:fld>
            <a:endParaRPr lang="fr-FR"/>
          </a:p>
        </p:txBody>
      </p:sp>
    </p:spTree>
    <p:extLst>
      <p:ext uri="{BB962C8B-B14F-4D97-AF65-F5344CB8AC3E}">
        <p14:creationId xmlns:p14="http://schemas.microsoft.com/office/powerpoint/2010/main" val="34251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5C8331-83C8-4262-A89D-648D60537B03}" type="slidenum">
              <a:rPr lang="fr-FR" altLang="fr-FR" smtClean="0"/>
              <a:pPr>
                <a:spcBef>
                  <a:spcPct val="0"/>
                </a:spcBef>
              </a:pPr>
              <a:t>16</a:t>
            </a:fld>
            <a:endParaRPr lang="fr-FR" altLang="fr-F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71468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42F1BD-A9A0-45BD-A7C0-A8541C1B64C0}" type="slidenum">
              <a:rPr lang="de-DE" altLang="fr-FR" smtClean="0">
                <a:solidFill>
                  <a:srgbClr val="000000"/>
                </a:solidFill>
              </a:rPr>
              <a:pPr>
                <a:spcBef>
                  <a:spcPct val="0"/>
                </a:spcBef>
              </a:pPr>
              <a:t>17</a:t>
            </a:fld>
            <a:endParaRPr lang="de-DE" altLang="fr-FR"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61095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7688B9-F2BB-4993-B933-DC266E6EF16B}" type="slidenum">
              <a:rPr lang="fr-FR" smtClean="0"/>
              <a:t>22</a:t>
            </a:fld>
            <a:endParaRPr lang="fr-FR"/>
          </a:p>
        </p:txBody>
      </p:sp>
    </p:spTree>
    <p:extLst>
      <p:ext uri="{BB962C8B-B14F-4D97-AF65-F5344CB8AC3E}">
        <p14:creationId xmlns:p14="http://schemas.microsoft.com/office/powerpoint/2010/main" val="14090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7CB9519-6497-45A0-BC8C-91F237CFAF7F}"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425173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CB9519-6497-45A0-BC8C-91F237CFAF7F}"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8280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CB9519-6497-45A0-BC8C-91F237CFAF7F}"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284342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CB9519-6497-45A0-BC8C-91F237CFAF7F}"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369704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7CB9519-6497-45A0-BC8C-91F237CFAF7F}"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390187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7CB9519-6497-45A0-BC8C-91F237CFAF7F}" type="datetimeFigureOut">
              <a:rPr lang="fr-FR" smtClean="0"/>
              <a:t>11/10/2022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81374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7CB9519-6497-45A0-BC8C-91F237CFAF7F}" type="datetimeFigureOut">
              <a:rPr lang="fr-FR" smtClean="0"/>
              <a:t>11/10/2022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103358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7CB9519-6497-45A0-BC8C-91F237CFAF7F}" type="datetimeFigureOut">
              <a:rPr lang="fr-FR" smtClean="0"/>
              <a:t>11/10/2022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425677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CB9519-6497-45A0-BC8C-91F237CFAF7F}" type="datetimeFigureOut">
              <a:rPr lang="fr-FR" smtClean="0"/>
              <a:t>11/10/2022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297157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7CB9519-6497-45A0-BC8C-91F237CFAF7F}" type="datetimeFigureOut">
              <a:rPr lang="fr-FR" smtClean="0"/>
              <a:t>11/10/2022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366060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7CB9519-6497-45A0-BC8C-91F237CFAF7F}" type="datetimeFigureOut">
              <a:rPr lang="fr-FR" smtClean="0"/>
              <a:t>11/10/2022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3DF4B2-00EC-4DDA-AB62-B044D68546C7}" type="slidenum">
              <a:rPr lang="fr-FR" smtClean="0"/>
              <a:t>‹N°›</a:t>
            </a:fld>
            <a:endParaRPr lang="fr-FR"/>
          </a:p>
        </p:txBody>
      </p:sp>
    </p:spTree>
    <p:extLst>
      <p:ext uri="{BB962C8B-B14F-4D97-AF65-F5344CB8AC3E}">
        <p14:creationId xmlns:p14="http://schemas.microsoft.com/office/powerpoint/2010/main" val="299995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B9519-6497-45A0-BC8C-91F237CFAF7F}" type="datetimeFigureOut">
              <a:rPr lang="fr-FR" smtClean="0"/>
              <a:t>11/10/2022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DF4B2-00EC-4DDA-AB62-B044D68546C7}" type="slidenum">
              <a:rPr lang="fr-FR" smtClean="0"/>
              <a:t>‹N°›</a:t>
            </a:fld>
            <a:endParaRPr lang="fr-FR"/>
          </a:p>
        </p:txBody>
      </p:sp>
    </p:spTree>
    <p:extLst>
      <p:ext uri="{BB962C8B-B14F-4D97-AF65-F5344CB8AC3E}">
        <p14:creationId xmlns:p14="http://schemas.microsoft.com/office/powerpoint/2010/main" val="579612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3200" dirty="0" smtClean="0"/>
              <a:t>FDR2022</a:t>
            </a:r>
            <a:br>
              <a:rPr lang="fr-FR" sz="3200" dirty="0" smtClean="0"/>
            </a:br>
            <a:r>
              <a:rPr lang="en-US" sz="2200" b="1" dirty="0"/>
              <a:t>International Topical Workshop on Fukushima Decommissioning Research</a:t>
            </a:r>
            <a:r>
              <a:rPr lang="fr-FR" sz="2200" dirty="0"/>
              <a:t/>
            </a:r>
            <a:br>
              <a:rPr lang="fr-FR" sz="2200" dirty="0"/>
            </a:br>
            <a:r>
              <a:rPr lang="fr-FR" sz="2200" b="1" dirty="0" err="1"/>
              <a:t>Oct</a:t>
            </a:r>
            <a:r>
              <a:rPr lang="fr-FR" sz="2200" b="1" dirty="0"/>
              <a:t> 14-16, 2022. J-Village, </a:t>
            </a:r>
            <a:r>
              <a:rPr lang="fr-FR" sz="2200" b="1" dirty="0" err="1"/>
              <a:t>Naraha</a:t>
            </a:r>
            <a:r>
              <a:rPr lang="fr-FR" sz="2200" b="1" dirty="0"/>
              <a:t>, Fukushima, </a:t>
            </a:r>
            <a:r>
              <a:rPr lang="fr-FR" sz="2200" b="1" dirty="0" err="1"/>
              <a:t>Japan</a:t>
            </a:r>
            <a:r>
              <a:rPr lang="fr-FR" sz="2200" dirty="0"/>
              <a:t/>
            </a:r>
            <a:br>
              <a:rPr lang="fr-FR" sz="2200" dirty="0"/>
            </a:br>
            <a:r>
              <a:rPr lang="fr-FR" sz="3200" dirty="0" smtClean="0"/>
              <a:t/>
            </a:r>
            <a:br>
              <a:rPr lang="fr-FR" sz="3200" dirty="0" smtClean="0"/>
            </a:br>
            <a:r>
              <a:rPr lang="en-US" sz="3200" dirty="0"/>
              <a:t>GEOLOGICAL DISPOSAL OF FUEL DEBRIS? </a:t>
            </a:r>
            <a:r>
              <a:rPr lang="en-US" sz="3200" dirty="0" smtClean="0"/>
              <a:t/>
            </a:r>
            <a:br>
              <a:rPr lang="en-US" sz="3200" dirty="0" smtClean="0"/>
            </a:br>
            <a:r>
              <a:rPr lang="en-US" sz="3200" dirty="0" smtClean="0"/>
              <a:t>COMPARISON </a:t>
            </a:r>
            <a:r>
              <a:rPr lang="en-US" sz="3200" dirty="0"/>
              <a:t>OF THE INTERACTION OF FUEL DEBRIS AND OF SPENT NUCLEAR FUEL WITH WATER</a:t>
            </a:r>
            <a:endParaRPr lang="fr-FR" sz="3200" dirty="0"/>
          </a:p>
        </p:txBody>
      </p:sp>
      <p:sp>
        <p:nvSpPr>
          <p:cNvPr id="3" name="Sous-titre 2"/>
          <p:cNvSpPr>
            <a:spLocks noGrp="1"/>
          </p:cNvSpPr>
          <p:nvPr>
            <p:ph type="subTitle" idx="1"/>
          </p:nvPr>
        </p:nvSpPr>
        <p:spPr>
          <a:xfrm>
            <a:off x="2756115" y="4429583"/>
            <a:ext cx="9144000" cy="1655762"/>
          </a:xfrm>
        </p:spPr>
        <p:txBody>
          <a:bodyPr/>
          <a:lstStyle/>
          <a:p>
            <a:r>
              <a:rPr lang="fr-FR" dirty="0" smtClean="0"/>
              <a:t>B. Grambow Prof. Emérite IMT Atlantique/SUBATECH Nantes</a:t>
            </a:r>
          </a:p>
          <a:p>
            <a:r>
              <a:rPr lang="fr-FR" dirty="0" smtClean="0"/>
              <a:t>Former </a:t>
            </a:r>
            <a:r>
              <a:rPr lang="fr-FR" dirty="0" err="1" smtClean="0"/>
              <a:t>director</a:t>
            </a:r>
            <a:r>
              <a:rPr lang="fr-FR" dirty="0" smtClean="0"/>
              <a:t> of SUBATECH and </a:t>
            </a:r>
          </a:p>
          <a:p>
            <a:r>
              <a:rPr lang="fr-FR" dirty="0" smtClean="0"/>
              <a:t>group leader at the </a:t>
            </a:r>
            <a:r>
              <a:rPr lang="fr-FR" dirty="0" err="1" smtClean="0"/>
              <a:t>advanced</a:t>
            </a:r>
            <a:r>
              <a:rPr lang="fr-FR" dirty="0" smtClean="0"/>
              <a:t> science </a:t>
            </a:r>
            <a:r>
              <a:rPr lang="fr-FR" dirty="0" err="1" smtClean="0"/>
              <a:t>research</a:t>
            </a:r>
            <a:r>
              <a:rPr lang="fr-FR" dirty="0" smtClean="0"/>
              <a:t> center at JAEA</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20" y="3250278"/>
            <a:ext cx="2741465" cy="3429000"/>
          </a:xfrm>
          <a:prstGeom prst="rect">
            <a:avLst/>
          </a:prstGeom>
        </p:spPr>
      </p:pic>
    </p:spTree>
    <p:extLst>
      <p:ext uri="{BB962C8B-B14F-4D97-AF65-F5344CB8AC3E}">
        <p14:creationId xmlns:p14="http://schemas.microsoft.com/office/powerpoint/2010/main" val="2554579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a:xfrm>
            <a:off x="69741" y="0"/>
            <a:ext cx="11135533" cy="1143000"/>
          </a:xfrm>
        </p:spPr>
        <p:txBody>
          <a:bodyPr>
            <a:normAutofit fontScale="90000"/>
          </a:bodyPr>
          <a:lstStyle/>
          <a:p>
            <a:r>
              <a:rPr lang="fr-FR" altLang="fr-FR" sz="3200" dirty="0"/>
              <a:t>Near </a:t>
            </a:r>
            <a:r>
              <a:rPr lang="fr-FR" altLang="fr-FR" sz="3200" dirty="0" err="1"/>
              <a:t>field</a:t>
            </a:r>
            <a:r>
              <a:rPr lang="fr-FR" altLang="fr-FR" sz="3200" dirty="0"/>
              <a:t> isolation of </a:t>
            </a:r>
            <a:r>
              <a:rPr lang="fr-FR" altLang="fr-FR" sz="3200" dirty="0" err="1" smtClean="0"/>
              <a:t>radiotoxicity</a:t>
            </a:r>
            <a:r>
              <a:rPr lang="fr-FR" altLang="fr-FR" sz="3200" dirty="0" smtClean="0"/>
              <a:t> in the </a:t>
            </a:r>
            <a:r>
              <a:rPr lang="fr-FR" altLang="fr-FR" sz="3200" dirty="0" err="1" smtClean="0"/>
              <a:t>geosphere</a:t>
            </a:r>
            <a:r>
              <a:rPr lang="fr-FR" altLang="fr-FR" sz="3200" dirty="0" smtClean="0"/>
              <a:t> </a:t>
            </a:r>
            <a:r>
              <a:rPr lang="fr-FR" altLang="fr-FR" sz="3200" dirty="0" err="1" smtClean="0"/>
              <a:t>during</a:t>
            </a:r>
            <a:r>
              <a:rPr lang="fr-FR" altLang="fr-FR" sz="3200" dirty="0" smtClean="0"/>
              <a:t> </a:t>
            </a:r>
            <a:r>
              <a:rPr lang="fr-FR" altLang="fr-FR" sz="3200" dirty="0" err="1" smtClean="0"/>
              <a:t>disposal</a:t>
            </a:r>
            <a:r>
              <a:rPr lang="fr-FR" altLang="fr-FR" sz="3200" dirty="0"/>
              <a:t/>
            </a:r>
            <a:br>
              <a:rPr lang="fr-FR" altLang="fr-FR" sz="3200" dirty="0"/>
            </a:br>
            <a:r>
              <a:rPr lang="fr-FR" altLang="fr-FR" sz="3200" dirty="0"/>
              <a:t>A key </a:t>
            </a:r>
            <a:r>
              <a:rPr lang="fr-FR" altLang="fr-FR" sz="3200" dirty="0" err="1"/>
              <a:t>safety</a:t>
            </a:r>
            <a:r>
              <a:rPr lang="fr-FR" altLang="fr-FR" sz="3200" dirty="0"/>
              <a:t> </a:t>
            </a:r>
            <a:r>
              <a:rPr lang="fr-FR" altLang="fr-FR" sz="3200" dirty="0" err="1"/>
              <a:t>indicator</a:t>
            </a:r>
            <a:r>
              <a:rPr lang="fr-FR" altLang="fr-FR" sz="3200" dirty="0"/>
              <a:t>: </a:t>
            </a:r>
            <a:r>
              <a:rPr lang="fr-FR" altLang="fr-FR" sz="3200" dirty="0" err="1"/>
              <a:t>reducing</a:t>
            </a:r>
            <a:r>
              <a:rPr lang="fr-FR" altLang="fr-FR" sz="3200" dirty="0"/>
              <a:t> conditions</a:t>
            </a:r>
          </a:p>
        </p:txBody>
      </p:sp>
      <p:graphicFrame>
        <p:nvGraphicFramePr>
          <p:cNvPr id="76804" name="Object 4"/>
          <p:cNvGraphicFramePr>
            <a:graphicFrameLocks noGrp="1" noChangeAspect="1"/>
          </p:cNvGraphicFramePr>
          <p:nvPr>
            <p:ph idx="1"/>
          </p:nvPr>
        </p:nvGraphicFramePr>
        <p:xfrm>
          <a:off x="1524000" y="1096964"/>
          <a:ext cx="6084888" cy="5235575"/>
        </p:xfrm>
        <a:graphic>
          <a:graphicData uri="http://schemas.openxmlformats.org/presentationml/2006/ole">
            <mc:AlternateContent xmlns:mc="http://schemas.openxmlformats.org/markup-compatibility/2006">
              <mc:Choice xmlns:v="urn:schemas-microsoft-com:vml" Requires="v">
                <p:oleObj spid="_x0000_s1038" name="Graphique" r:id="rId3" imgW="4152725" imgH="3573719" progId="Excel.Chart.8">
                  <p:embed/>
                </p:oleObj>
              </mc:Choice>
              <mc:Fallback>
                <p:oleObj name="Graphique" r:id="rId3" imgW="4152725" imgH="3573719" progId="Excel.Chart.8">
                  <p:embed/>
                  <p:pic>
                    <p:nvPicPr>
                      <p:cNvPr id="768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96964"/>
                        <a:ext cx="6084888"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7" name="Text Box 7"/>
          <p:cNvSpPr txBox="1">
            <a:spLocks noChangeArrowheads="1"/>
          </p:cNvSpPr>
          <p:nvPr/>
        </p:nvSpPr>
        <p:spPr bwMode="auto">
          <a:xfrm>
            <a:off x="7535864" y="2276476"/>
            <a:ext cx="259051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Isolation </a:t>
            </a:r>
            <a:r>
              <a:rPr lang="fr-FR" altLang="fr-FR" dirty="0" err="1"/>
              <a:t>until</a:t>
            </a:r>
            <a:r>
              <a:rPr lang="fr-FR" altLang="fr-FR" dirty="0"/>
              <a:t> </a:t>
            </a:r>
            <a:r>
              <a:rPr lang="fr-FR" altLang="fr-FR" dirty="0" err="1"/>
              <a:t>decay</a:t>
            </a:r>
            <a:endParaRPr lang="fr-FR" altLang="fr-FR" dirty="0"/>
          </a:p>
          <a:p>
            <a:r>
              <a:rPr lang="fr-FR" altLang="fr-FR" dirty="0"/>
              <a:t>Isolation </a:t>
            </a:r>
            <a:r>
              <a:rPr lang="fr-FR" altLang="fr-FR" dirty="0" err="1"/>
              <a:t>until</a:t>
            </a:r>
            <a:r>
              <a:rPr lang="fr-FR" altLang="fr-FR" dirty="0"/>
              <a:t> </a:t>
            </a:r>
            <a:r>
              <a:rPr lang="fr-FR" altLang="fr-FR" dirty="0" err="1"/>
              <a:t>decay</a:t>
            </a:r>
            <a:endParaRPr lang="fr-FR" altLang="fr-FR" dirty="0"/>
          </a:p>
          <a:p>
            <a:r>
              <a:rPr lang="fr-FR" altLang="fr-FR" dirty="0"/>
              <a:t>Isolation </a:t>
            </a:r>
            <a:r>
              <a:rPr lang="fr-FR" altLang="fr-FR" dirty="0" err="1"/>
              <a:t>likely</a:t>
            </a:r>
            <a:r>
              <a:rPr lang="fr-FR" altLang="fr-FR" dirty="0"/>
              <a:t> </a:t>
            </a:r>
            <a:r>
              <a:rPr lang="fr-FR" altLang="fr-FR" dirty="0" err="1"/>
              <a:t>until</a:t>
            </a:r>
            <a:r>
              <a:rPr lang="fr-FR" altLang="fr-FR" dirty="0"/>
              <a:t> </a:t>
            </a:r>
            <a:r>
              <a:rPr lang="fr-FR" altLang="fr-FR" dirty="0" err="1"/>
              <a:t>decay</a:t>
            </a:r>
            <a:endParaRPr lang="fr-FR" altLang="fr-FR" dirty="0"/>
          </a:p>
          <a:p>
            <a:r>
              <a:rPr lang="fr-FR" altLang="fr-FR" dirty="0"/>
              <a:t>Isolation </a:t>
            </a:r>
            <a:r>
              <a:rPr lang="fr-FR" altLang="fr-FR" dirty="0" err="1"/>
              <a:t>until</a:t>
            </a:r>
            <a:r>
              <a:rPr lang="fr-FR" altLang="fr-FR" dirty="0"/>
              <a:t> </a:t>
            </a:r>
            <a:r>
              <a:rPr lang="fr-FR" altLang="fr-FR" dirty="0" err="1"/>
              <a:t>decay</a:t>
            </a:r>
            <a:endParaRPr lang="fr-FR" altLang="fr-FR" dirty="0"/>
          </a:p>
          <a:p>
            <a:r>
              <a:rPr lang="fr-FR" altLang="fr-FR" dirty="0" err="1"/>
              <a:t>Conc</a:t>
            </a:r>
            <a:r>
              <a:rPr lang="fr-FR" altLang="fr-FR" dirty="0"/>
              <a:t>. &lt; </a:t>
            </a:r>
            <a:r>
              <a:rPr lang="fr-FR" altLang="fr-FR" dirty="0" err="1"/>
              <a:t>natural</a:t>
            </a:r>
            <a:endParaRPr lang="fr-FR" altLang="fr-FR" dirty="0"/>
          </a:p>
          <a:p>
            <a:r>
              <a:rPr lang="fr-FR" altLang="fr-FR" dirty="0"/>
              <a:t>Slow release to far </a:t>
            </a:r>
            <a:r>
              <a:rPr lang="fr-FR" altLang="fr-FR" dirty="0" err="1"/>
              <a:t>field</a:t>
            </a:r>
            <a:endParaRPr lang="fr-FR" altLang="fr-FR" dirty="0"/>
          </a:p>
          <a:p>
            <a:r>
              <a:rPr lang="fr-FR" altLang="fr-FR" dirty="0"/>
              <a:t>Isolation </a:t>
            </a:r>
            <a:r>
              <a:rPr lang="fr-FR" altLang="fr-FR" dirty="0" err="1"/>
              <a:t>until</a:t>
            </a:r>
            <a:r>
              <a:rPr lang="fr-FR" altLang="fr-FR" dirty="0"/>
              <a:t> </a:t>
            </a:r>
            <a:r>
              <a:rPr lang="fr-FR" altLang="fr-FR" dirty="0" err="1"/>
              <a:t>decay</a:t>
            </a:r>
            <a:endParaRPr lang="fr-FR" altLang="fr-FR" dirty="0"/>
          </a:p>
          <a:p>
            <a:r>
              <a:rPr lang="fr-FR" altLang="fr-FR" dirty="0"/>
              <a:t>Slow release to far </a:t>
            </a:r>
            <a:r>
              <a:rPr lang="fr-FR" altLang="fr-FR" dirty="0" err="1"/>
              <a:t>field</a:t>
            </a:r>
            <a:endParaRPr lang="fr-FR" altLang="fr-FR" dirty="0"/>
          </a:p>
          <a:p>
            <a:endParaRPr lang="fr-FR" altLang="fr-FR" dirty="0"/>
          </a:p>
          <a:p>
            <a:endParaRPr lang="fr-FR" altLang="fr-FR" dirty="0"/>
          </a:p>
        </p:txBody>
      </p:sp>
      <p:sp>
        <p:nvSpPr>
          <p:cNvPr id="76808" name="Text Box 8"/>
          <p:cNvSpPr txBox="1">
            <a:spLocks noChangeArrowheads="1"/>
          </p:cNvSpPr>
          <p:nvPr/>
        </p:nvSpPr>
        <p:spPr bwMode="auto">
          <a:xfrm>
            <a:off x="5016501" y="2205039"/>
            <a:ext cx="691151" cy="276999"/>
          </a:xfrm>
          <a:prstGeom prst="rect">
            <a:avLst/>
          </a:prstGeom>
          <a:solidFill>
            <a:srgbClr val="FFFF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200" b="1"/>
              <a:t>isolated</a:t>
            </a:r>
          </a:p>
        </p:txBody>
      </p:sp>
      <p:sp>
        <p:nvSpPr>
          <p:cNvPr id="76809" name="Text Box 9"/>
          <p:cNvSpPr txBox="1">
            <a:spLocks noChangeArrowheads="1"/>
          </p:cNvSpPr>
          <p:nvPr/>
        </p:nvSpPr>
        <p:spPr bwMode="auto">
          <a:xfrm>
            <a:off x="3216276" y="2492376"/>
            <a:ext cx="691151" cy="276999"/>
          </a:xfrm>
          <a:prstGeom prst="rect">
            <a:avLst/>
          </a:prstGeom>
          <a:solidFill>
            <a:srgbClr val="FFFF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200" b="1"/>
              <a:t>isolated</a:t>
            </a:r>
          </a:p>
        </p:txBody>
      </p:sp>
      <p:sp>
        <p:nvSpPr>
          <p:cNvPr id="76810" name="Text Box 10"/>
          <p:cNvSpPr txBox="1">
            <a:spLocks noChangeArrowheads="1"/>
          </p:cNvSpPr>
          <p:nvPr/>
        </p:nvSpPr>
        <p:spPr bwMode="auto">
          <a:xfrm>
            <a:off x="4079876" y="2133601"/>
            <a:ext cx="691151" cy="276999"/>
          </a:xfrm>
          <a:prstGeom prst="rect">
            <a:avLst/>
          </a:prstGeom>
          <a:solidFill>
            <a:srgbClr val="FFFF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200" b="1"/>
              <a:t>isolated</a:t>
            </a:r>
          </a:p>
        </p:txBody>
      </p:sp>
      <p:sp>
        <p:nvSpPr>
          <p:cNvPr id="76811" name="Text Box 11"/>
          <p:cNvSpPr txBox="1">
            <a:spLocks noChangeArrowheads="1"/>
          </p:cNvSpPr>
          <p:nvPr/>
        </p:nvSpPr>
        <p:spPr bwMode="auto">
          <a:xfrm>
            <a:off x="3432176" y="3500439"/>
            <a:ext cx="691151" cy="276999"/>
          </a:xfrm>
          <a:prstGeom prst="rect">
            <a:avLst/>
          </a:prstGeom>
          <a:solidFill>
            <a:srgbClr val="FFFF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200" b="1"/>
              <a:t>isolated</a:t>
            </a:r>
          </a:p>
        </p:txBody>
      </p:sp>
      <p:sp>
        <p:nvSpPr>
          <p:cNvPr id="76812" name="Text Box 12"/>
          <p:cNvSpPr txBox="1">
            <a:spLocks noChangeArrowheads="1"/>
          </p:cNvSpPr>
          <p:nvPr/>
        </p:nvSpPr>
        <p:spPr bwMode="auto">
          <a:xfrm>
            <a:off x="3216276" y="3789364"/>
            <a:ext cx="691151" cy="276999"/>
          </a:xfrm>
          <a:prstGeom prst="rect">
            <a:avLst/>
          </a:prstGeom>
          <a:solidFill>
            <a:srgbClr val="FFFF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200" b="1"/>
              <a:t>isolated</a:t>
            </a:r>
          </a:p>
        </p:txBody>
      </p:sp>
      <p:sp>
        <p:nvSpPr>
          <p:cNvPr id="76815" name="Line 15"/>
          <p:cNvSpPr>
            <a:spLocks noChangeShapeType="1"/>
          </p:cNvSpPr>
          <p:nvPr/>
        </p:nvSpPr>
        <p:spPr bwMode="auto">
          <a:xfrm>
            <a:off x="2855914" y="4221163"/>
            <a:ext cx="3095625"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 name="Rectangle 28"/>
          <p:cNvSpPr>
            <a:spLocks noChangeArrowheads="1"/>
          </p:cNvSpPr>
          <p:nvPr/>
        </p:nvSpPr>
        <p:spPr bwMode="auto">
          <a:xfrm>
            <a:off x="8459916" y="6032456"/>
            <a:ext cx="373208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 </a:t>
            </a:r>
            <a:r>
              <a:rPr kumimoji="0" lang="en-GB" altLang="fr-FR"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Grambow, Mobile fission and activation products in nuclear waste disposal, Journal of Contaminant Hydrology, (2008) 102, 180-185</a:t>
            </a:r>
            <a:r>
              <a:rPr kumimoji="0" lang="fr-FR" altLang="fr-FR" sz="11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677018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90134" y="1721881"/>
            <a:ext cx="8623829" cy="3849715"/>
          </a:xfrm>
          <a:prstGeom prst="rect">
            <a:avLst/>
          </a:prstGeom>
        </p:spPr>
      </p:pic>
      <p:sp>
        <p:nvSpPr>
          <p:cNvPr id="3" name="ZoneTexte 2"/>
          <p:cNvSpPr txBox="1"/>
          <p:nvPr/>
        </p:nvSpPr>
        <p:spPr>
          <a:xfrm>
            <a:off x="423334" y="397502"/>
            <a:ext cx="11514666" cy="1384995"/>
          </a:xfrm>
          <a:prstGeom prst="rect">
            <a:avLst/>
          </a:prstGeom>
          <a:noFill/>
        </p:spPr>
        <p:txBody>
          <a:bodyPr wrap="square" rtlCol="0">
            <a:spAutoFit/>
          </a:bodyPr>
          <a:lstStyle/>
          <a:p>
            <a:r>
              <a:rPr lang="fr-FR" sz="2800" dirty="0" smtClean="0"/>
              <a:t>Actinides are </a:t>
            </a:r>
            <a:r>
              <a:rPr lang="fr-FR" sz="2800" dirty="0" err="1" smtClean="0"/>
              <a:t>very</a:t>
            </a:r>
            <a:r>
              <a:rPr lang="fr-FR" sz="2800" dirty="0" smtClean="0"/>
              <a:t> insoluble, </a:t>
            </a:r>
            <a:r>
              <a:rPr lang="fr-FR" sz="2800" dirty="0" err="1" smtClean="0"/>
              <a:t>limiting</a:t>
            </a:r>
            <a:r>
              <a:rPr lang="fr-FR" sz="2800" dirty="0" smtClean="0"/>
              <a:t> release </a:t>
            </a:r>
            <a:r>
              <a:rPr lang="fr-FR" sz="2800" dirty="0" err="1" smtClean="0"/>
              <a:t>from</a:t>
            </a:r>
            <a:r>
              <a:rPr lang="fr-FR" sz="2800" dirty="0" smtClean="0"/>
              <a:t> the </a:t>
            </a:r>
            <a:r>
              <a:rPr lang="fr-FR" sz="2800" dirty="0" err="1" smtClean="0"/>
              <a:t>debris</a:t>
            </a:r>
            <a:r>
              <a:rPr lang="fr-FR" sz="2800" dirty="0" smtClean="0"/>
              <a:t>, </a:t>
            </a:r>
            <a:r>
              <a:rPr lang="fr-FR" sz="2800" dirty="0" err="1" smtClean="0"/>
              <a:t>despite</a:t>
            </a:r>
            <a:r>
              <a:rPr lang="fr-FR" sz="2800" dirty="0" smtClean="0"/>
              <a:t>  surface area </a:t>
            </a:r>
            <a:r>
              <a:rPr lang="fr-FR" sz="2800" dirty="0" err="1" smtClean="0"/>
              <a:t>is</a:t>
            </a:r>
            <a:r>
              <a:rPr lang="fr-FR" sz="2800" dirty="0" smtClean="0"/>
              <a:t> </a:t>
            </a:r>
            <a:r>
              <a:rPr lang="fr-FR" sz="2800" dirty="0" err="1" smtClean="0"/>
              <a:t>probably</a:t>
            </a:r>
            <a:r>
              <a:rPr lang="fr-FR" sz="2800" dirty="0" smtClean="0"/>
              <a:t> </a:t>
            </a:r>
            <a:r>
              <a:rPr lang="fr-FR" sz="2800" dirty="0" err="1" smtClean="0"/>
              <a:t>much</a:t>
            </a:r>
            <a:r>
              <a:rPr lang="fr-FR" sz="2800" dirty="0" smtClean="0"/>
              <a:t> </a:t>
            </a:r>
            <a:r>
              <a:rPr lang="fr-FR" sz="2800" dirty="0" err="1" smtClean="0"/>
              <a:t>larger</a:t>
            </a:r>
            <a:r>
              <a:rPr lang="fr-FR" sz="2800" dirty="0" smtClean="0"/>
              <a:t> </a:t>
            </a:r>
            <a:r>
              <a:rPr lang="fr-FR" sz="2800" dirty="0" err="1" smtClean="0"/>
              <a:t>than</a:t>
            </a:r>
            <a:r>
              <a:rPr lang="fr-FR" sz="2800" dirty="0" smtClean="0"/>
              <a:t> of </a:t>
            </a:r>
            <a:r>
              <a:rPr lang="fr-FR" sz="2800" dirty="0" err="1" smtClean="0"/>
              <a:t>spent</a:t>
            </a:r>
            <a:r>
              <a:rPr lang="fr-FR" sz="2800" dirty="0" smtClean="0"/>
              <a:t> fuel (in case of </a:t>
            </a:r>
            <a:r>
              <a:rPr lang="fr-FR" sz="2800" dirty="0" err="1" smtClean="0"/>
              <a:t>solubility</a:t>
            </a:r>
            <a:r>
              <a:rPr lang="fr-FR" sz="2800" dirty="0" smtClean="0"/>
              <a:t> control of release, surface area </a:t>
            </a:r>
            <a:r>
              <a:rPr lang="fr-FR" sz="2800" dirty="0" err="1" smtClean="0"/>
              <a:t>is</a:t>
            </a:r>
            <a:r>
              <a:rPr lang="fr-FR" sz="2800" dirty="0" smtClean="0"/>
              <a:t> not </a:t>
            </a:r>
            <a:r>
              <a:rPr lang="fr-FR" sz="2800" dirty="0" err="1" smtClean="0"/>
              <a:t>so</a:t>
            </a:r>
            <a:r>
              <a:rPr lang="fr-FR" sz="2800" dirty="0" smtClean="0"/>
              <a:t> important)</a:t>
            </a:r>
            <a:endParaRPr lang="fr-FR" sz="2800" dirty="0"/>
          </a:p>
        </p:txBody>
      </p:sp>
      <p:sp>
        <p:nvSpPr>
          <p:cNvPr id="4" name="ZoneTexte 3"/>
          <p:cNvSpPr txBox="1"/>
          <p:nvPr/>
        </p:nvSpPr>
        <p:spPr>
          <a:xfrm>
            <a:off x="552191" y="5824780"/>
            <a:ext cx="11385809" cy="830997"/>
          </a:xfrm>
          <a:prstGeom prst="rect">
            <a:avLst/>
          </a:prstGeom>
          <a:noFill/>
        </p:spPr>
        <p:txBody>
          <a:bodyPr wrap="square" rtlCol="0">
            <a:spAutoFit/>
          </a:bodyPr>
          <a:lstStyle/>
          <a:p>
            <a:r>
              <a:rPr lang="fr-FR" sz="2400" dirty="0" err="1" smtClean="0"/>
              <a:t>Reducing</a:t>
            </a:r>
            <a:r>
              <a:rPr lang="fr-FR" sz="2400" dirty="0" smtClean="0"/>
              <a:t> </a:t>
            </a:r>
            <a:r>
              <a:rPr lang="fr-FR" sz="2400" dirty="0" err="1" smtClean="0"/>
              <a:t>geochemical</a:t>
            </a:r>
            <a:r>
              <a:rPr lang="fr-FR" sz="2400" dirty="0" smtClean="0"/>
              <a:t> conditions </a:t>
            </a:r>
            <a:r>
              <a:rPr lang="fr-FR" sz="2400" dirty="0" err="1" smtClean="0"/>
              <a:t>further</a:t>
            </a:r>
            <a:r>
              <a:rPr lang="fr-FR" sz="2400" dirty="0" smtClean="0"/>
              <a:t> </a:t>
            </a:r>
            <a:r>
              <a:rPr lang="fr-FR" sz="2400" dirty="0" err="1" smtClean="0"/>
              <a:t>decrease</a:t>
            </a:r>
            <a:r>
              <a:rPr lang="fr-FR" sz="2400" dirty="0" smtClean="0"/>
              <a:t> </a:t>
            </a:r>
            <a:r>
              <a:rPr lang="fr-FR" sz="2400" dirty="0" err="1" smtClean="0"/>
              <a:t>solubility</a:t>
            </a:r>
            <a:r>
              <a:rPr lang="fr-FR" sz="2400" dirty="0" smtClean="0"/>
              <a:t> of U, Pu, </a:t>
            </a:r>
            <a:r>
              <a:rPr lang="fr-FR" sz="2400" dirty="0" err="1" smtClean="0"/>
              <a:t>Np,while</a:t>
            </a:r>
            <a:r>
              <a:rPr lang="fr-FR" sz="2400" dirty="0" smtClean="0"/>
              <a:t> </a:t>
            </a:r>
            <a:r>
              <a:rPr lang="fr-FR" sz="2400" dirty="0" err="1" smtClean="0"/>
              <a:t>solubilities</a:t>
            </a:r>
            <a:r>
              <a:rPr lang="fr-FR" sz="2400" dirty="0" smtClean="0"/>
              <a:t> of Am and Cm </a:t>
            </a:r>
            <a:r>
              <a:rPr lang="fr-FR" sz="2400" dirty="0" err="1" smtClean="0"/>
              <a:t>remain</a:t>
            </a:r>
            <a:r>
              <a:rPr lang="fr-FR" sz="2400" dirty="0" smtClean="0"/>
              <a:t> </a:t>
            </a:r>
            <a:r>
              <a:rPr lang="fr-FR" sz="2400" dirty="0" err="1" smtClean="0"/>
              <a:t>low</a:t>
            </a:r>
            <a:endParaRPr lang="fr-FR" sz="2400" dirty="0"/>
          </a:p>
        </p:txBody>
      </p:sp>
    </p:spTree>
    <p:extLst>
      <p:ext uri="{BB962C8B-B14F-4D97-AF65-F5344CB8AC3E}">
        <p14:creationId xmlns:p14="http://schemas.microsoft.com/office/powerpoint/2010/main" val="337357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General </a:t>
            </a:r>
            <a:r>
              <a:rPr lang="fr-FR" dirty="0" err="1" smtClean="0"/>
              <a:t>simplified</a:t>
            </a:r>
            <a:r>
              <a:rPr lang="fr-FR" dirty="0" smtClean="0"/>
              <a:t> source </a:t>
            </a:r>
            <a:r>
              <a:rPr lang="fr-FR" dirty="0" err="1" smtClean="0"/>
              <a:t>term</a:t>
            </a:r>
            <a:r>
              <a:rPr lang="fr-FR" dirty="0" smtClean="0"/>
              <a:t> model for </a:t>
            </a:r>
            <a:r>
              <a:rPr lang="fr-FR" dirty="0" err="1" smtClean="0"/>
              <a:t>radionuclide</a:t>
            </a:r>
            <a:r>
              <a:rPr lang="fr-FR" dirty="0" smtClean="0"/>
              <a:t> release </a:t>
            </a:r>
            <a:r>
              <a:rPr lang="fr-FR" dirty="0" err="1" smtClean="0"/>
              <a:t>from</a:t>
            </a:r>
            <a:r>
              <a:rPr lang="fr-FR" dirty="0" smtClean="0"/>
              <a:t> </a:t>
            </a:r>
            <a:r>
              <a:rPr lang="fr-FR" dirty="0" err="1" smtClean="0"/>
              <a:t>spent</a:t>
            </a:r>
            <a:r>
              <a:rPr lang="fr-FR" dirty="0" smtClean="0"/>
              <a:t> fuel</a:t>
            </a:r>
            <a:endParaRPr lang="fr-FR" dirty="0"/>
          </a:p>
        </p:txBody>
      </p:sp>
      <p:pic>
        <p:nvPicPr>
          <p:cNvPr id="4" name="Image 3"/>
          <p:cNvPicPr>
            <a:picLocks noChangeAspect="1"/>
          </p:cNvPicPr>
          <p:nvPr/>
        </p:nvPicPr>
        <p:blipFill>
          <a:blip r:embed="rId2"/>
          <a:stretch>
            <a:fillRect/>
          </a:stretch>
        </p:blipFill>
        <p:spPr>
          <a:xfrm>
            <a:off x="1270000" y="2612140"/>
            <a:ext cx="6978650" cy="4245860"/>
          </a:xfrm>
          <a:prstGeom prst="rect">
            <a:avLst/>
          </a:prstGeom>
        </p:spPr>
      </p:pic>
      <p:sp>
        <p:nvSpPr>
          <p:cNvPr id="5" name="ZoneTexte 4"/>
          <p:cNvSpPr txBox="1"/>
          <p:nvPr/>
        </p:nvSpPr>
        <p:spPr>
          <a:xfrm>
            <a:off x="499534" y="1781143"/>
            <a:ext cx="11573646" cy="830997"/>
          </a:xfrm>
          <a:prstGeom prst="rect">
            <a:avLst/>
          </a:prstGeom>
          <a:noFill/>
        </p:spPr>
        <p:txBody>
          <a:bodyPr wrap="square" rtlCol="0">
            <a:spAutoFit/>
          </a:bodyPr>
          <a:lstStyle/>
          <a:p>
            <a:r>
              <a:rPr lang="fr-FR" sz="2400" dirty="0" err="1" smtClean="0"/>
              <a:t>Distinguishing</a:t>
            </a:r>
            <a:r>
              <a:rPr lang="fr-FR" sz="2400" dirty="0" smtClean="0"/>
              <a:t> labile nuclides (« Instant release fraction », IRF; few % </a:t>
            </a:r>
            <a:r>
              <a:rPr lang="fr-FR" sz="2400" baseline="30000" dirty="0" smtClean="0"/>
              <a:t>135</a:t>
            </a:r>
            <a:r>
              <a:rPr lang="fr-FR" sz="2400" dirty="0" smtClean="0"/>
              <a:t>Cs, </a:t>
            </a:r>
            <a:r>
              <a:rPr lang="fr-FR" sz="2400" baseline="30000" dirty="0" smtClean="0"/>
              <a:t>79</a:t>
            </a:r>
            <a:r>
              <a:rPr lang="fr-FR" sz="2400" dirty="0" smtClean="0"/>
              <a:t>Se, </a:t>
            </a:r>
            <a:r>
              <a:rPr lang="fr-FR" sz="2400" baseline="30000" dirty="0" smtClean="0"/>
              <a:t>129</a:t>
            </a:r>
            <a:r>
              <a:rPr lang="fr-FR" sz="2400" dirty="0" smtClean="0"/>
              <a:t>I, </a:t>
            </a:r>
            <a:r>
              <a:rPr lang="fr-FR" sz="2400" baseline="30000" dirty="0" smtClean="0"/>
              <a:t>36</a:t>
            </a:r>
            <a:r>
              <a:rPr lang="fr-FR" sz="2400" dirty="0" smtClean="0"/>
              <a:t>Cl…) </a:t>
            </a:r>
            <a:r>
              <a:rPr lang="fr-FR" sz="2400" dirty="0" err="1" smtClean="0"/>
              <a:t>from</a:t>
            </a:r>
            <a:r>
              <a:rPr lang="fr-FR" sz="2400" dirty="0" smtClean="0"/>
              <a:t> UO</a:t>
            </a:r>
            <a:r>
              <a:rPr lang="fr-FR" sz="2400" baseline="-25000" dirty="0" smtClean="0"/>
              <a:t>2</a:t>
            </a:r>
            <a:r>
              <a:rPr lang="fr-FR" sz="2400" dirty="0" smtClean="0"/>
              <a:t>-matrix </a:t>
            </a:r>
            <a:r>
              <a:rPr lang="fr-FR" sz="2400" dirty="0" err="1" smtClean="0"/>
              <a:t>bound</a:t>
            </a:r>
            <a:r>
              <a:rPr lang="fr-FR" sz="2400" dirty="0" smtClean="0"/>
              <a:t> RN (the </a:t>
            </a:r>
            <a:r>
              <a:rPr lang="fr-FR" sz="2400" dirty="0" err="1" smtClean="0"/>
              <a:t>rest</a:t>
            </a:r>
            <a:r>
              <a:rPr lang="fr-FR" sz="2400" dirty="0" smtClean="0"/>
              <a:t> of Cs, I, Se, the total of actinides +Tc inventories…)</a:t>
            </a:r>
            <a:endParaRPr lang="fr-FR" sz="2400" dirty="0"/>
          </a:p>
        </p:txBody>
      </p:sp>
      <p:sp>
        <p:nvSpPr>
          <p:cNvPr id="6" name="ZoneTexte 5"/>
          <p:cNvSpPr txBox="1"/>
          <p:nvPr/>
        </p:nvSpPr>
        <p:spPr>
          <a:xfrm>
            <a:off x="8610600" y="3465513"/>
            <a:ext cx="2743200" cy="2677656"/>
          </a:xfrm>
          <a:prstGeom prst="rect">
            <a:avLst/>
          </a:prstGeom>
          <a:solidFill>
            <a:schemeClr val="accent4"/>
          </a:solidFill>
        </p:spPr>
        <p:txBody>
          <a:bodyPr wrap="square" rtlCol="0">
            <a:spAutoFit/>
          </a:bodyPr>
          <a:lstStyle/>
          <a:p>
            <a:r>
              <a:rPr lang="fr-FR" sz="2400" dirty="0" smtClean="0"/>
              <a:t>Important to assure </a:t>
            </a:r>
            <a:r>
              <a:rPr lang="fr-FR" sz="2400" dirty="0" err="1" smtClean="0"/>
              <a:t>reducing</a:t>
            </a:r>
            <a:r>
              <a:rPr lang="fr-FR" sz="2400" dirty="0" smtClean="0"/>
              <a:t> </a:t>
            </a:r>
            <a:r>
              <a:rPr lang="fr-FR" sz="2400" dirty="0" err="1" smtClean="0"/>
              <a:t>geochemical</a:t>
            </a:r>
            <a:r>
              <a:rPr lang="fr-FR" sz="2400" dirty="0" smtClean="0"/>
              <a:t> conditions (absence of </a:t>
            </a:r>
            <a:r>
              <a:rPr lang="fr-FR" sz="2400" dirty="0" err="1" smtClean="0"/>
              <a:t>oxygen</a:t>
            </a:r>
            <a:r>
              <a:rPr lang="fr-FR" sz="2400" dirty="0" smtClean="0"/>
              <a:t>) for </a:t>
            </a:r>
            <a:r>
              <a:rPr lang="fr-FR" sz="2400" dirty="0" err="1" smtClean="0"/>
              <a:t>disposal</a:t>
            </a:r>
            <a:r>
              <a:rPr lang="fr-FR" sz="2400" dirty="0" smtClean="0"/>
              <a:t> of fuel </a:t>
            </a:r>
            <a:r>
              <a:rPr lang="fr-FR" sz="2400" dirty="0" err="1" smtClean="0"/>
              <a:t>debris</a:t>
            </a:r>
            <a:endParaRPr lang="fr-FR" sz="2400" dirty="0"/>
          </a:p>
        </p:txBody>
      </p:sp>
    </p:spTree>
    <p:extLst>
      <p:ext uri="{BB962C8B-B14F-4D97-AF65-F5344CB8AC3E}">
        <p14:creationId xmlns:p14="http://schemas.microsoft.com/office/powerpoint/2010/main" val="2041912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3647" y="1690688"/>
            <a:ext cx="10894695" cy="3549650"/>
          </a:xfrm>
          <a:prstGeom prst="rect">
            <a:avLst/>
          </a:prstGeom>
        </p:spPr>
      </p:pic>
      <p:sp>
        <p:nvSpPr>
          <p:cNvPr id="4" name="ZoneTexte 3"/>
          <p:cNvSpPr txBox="1"/>
          <p:nvPr/>
        </p:nvSpPr>
        <p:spPr>
          <a:xfrm>
            <a:off x="813647" y="728133"/>
            <a:ext cx="10602070" cy="584775"/>
          </a:xfrm>
          <a:prstGeom prst="rect">
            <a:avLst/>
          </a:prstGeom>
          <a:noFill/>
        </p:spPr>
        <p:txBody>
          <a:bodyPr wrap="none" rtlCol="0">
            <a:spAutoFit/>
          </a:bodyPr>
          <a:lstStyle/>
          <a:p>
            <a:r>
              <a:rPr lang="fr-FR" sz="3200" dirty="0" smtClean="0"/>
              <a:t>IRF </a:t>
            </a:r>
            <a:r>
              <a:rPr lang="fr-FR" sz="3200" dirty="0" err="1" smtClean="0"/>
              <a:t>increases</a:t>
            </a:r>
            <a:r>
              <a:rPr lang="fr-FR" sz="3200" dirty="0" smtClean="0"/>
              <a:t> </a:t>
            </a:r>
            <a:r>
              <a:rPr lang="fr-FR" sz="3200" dirty="0" err="1" smtClean="0"/>
              <a:t>with</a:t>
            </a:r>
            <a:r>
              <a:rPr lang="fr-FR" sz="3200" dirty="0" smtClean="0"/>
              <a:t> </a:t>
            </a:r>
            <a:r>
              <a:rPr lang="fr-FR" sz="3200" dirty="0" err="1" smtClean="0"/>
              <a:t>burnup</a:t>
            </a:r>
            <a:r>
              <a:rPr lang="fr-FR" sz="3200" dirty="0" smtClean="0"/>
              <a:t> and </a:t>
            </a:r>
            <a:r>
              <a:rPr lang="fr-FR" sz="3200" dirty="0" err="1" smtClean="0"/>
              <a:t>linear</a:t>
            </a:r>
            <a:r>
              <a:rPr lang="fr-FR" sz="3200" dirty="0" smtClean="0"/>
              <a:t> power (fuel </a:t>
            </a:r>
            <a:r>
              <a:rPr lang="fr-FR" sz="3200" dirty="0" err="1" smtClean="0"/>
              <a:t>temperature</a:t>
            </a:r>
            <a:r>
              <a:rPr lang="fr-FR" sz="3200" dirty="0" smtClean="0"/>
              <a:t>)</a:t>
            </a:r>
            <a:endParaRPr lang="fr-FR" sz="3200" dirty="0"/>
          </a:p>
        </p:txBody>
      </p:sp>
      <p:sp>
        <p:nvSpPr>
          <p:cNvPr id="5" name="ZoneTexte 4"/>
          <p:cNvSpPr txBox="1"/>
          <p:nvPr/>
        </p:nvSpPr>
        <p:spPr>
          <a:xfrm>
            <a:off x="707669" y="5346897"/>
            <a:ext cx="10776661" cy="1200329"/>
          </a:xfrm>
          <a:prstGeom prst="rect">
            <a:avLst/>
          </a:prstGeom>
          <a:noFill/>
        </p:spPr>
        <p:txBody>
          <a:bodyPr wrap="square" rtlCol="0">
            <a:spAutoFit/>
          </a:bodyPr>
          <a:lstStyle/>
          <a:p>
            <a:r>
              <a:rPr lang="fr-FR" sz="2400" dirty="0" smtClean="0"/>
              <a:t>In fuel </a:t>
            </a:r>
            <a:r>
              <a:rPr lang="fr-FR" sz="2400" dirty="0" err="1" smtClean="0"/>
              <a:t>debris</a:t>
            </a:r>
            <a:r>
              <a:rPr lang="fr-FR" sz="2400" dirty="0" smtClean="0"/>
              <a:t> an </a:t>
            </a:r>
            <a:r>
              <a:rPr lang="fr-FR" sz="2400" dirty="0" err="1" smtClean="0"/>
              <a:t>anaologue</a:t>
            </a:r>
            <a:r>
              <a:rPr lang="fr-FR" sz="2400" dirty="0" smtClean="0"/>
              <a:t> « IRF » corresponds to the </a:t>
            </a:r>
            <a:r>
              <a:rPr lang="fr-FR" sz="2400" dirty="0" err="1" smtClean="0"/>
              <a:t>fast</a:t>
            </a:r>
            <a:r>
              <a:rPr lang="fr-FR" sz="2400" dirty="0" smtClean="0"/>
              <a:t> </a:t>
            </a:r>
            <a:r>
              <a:rPr lang="fr-FR" sz="2400" dirty="0" err="1" smtClean="0"/>
              <a:t>washed</a:t>
            </a:r>
            <a:r>
              <a:rPr lang="fr-FR" sz="2400" dirty="0" smtClean="0"/>
              <a:t> out fraction in the </a:t>
            </a:r>
            <a:r>
              <a:rPr lang="fr-FR" sz="2400" dirty="0" err="1" smtClean="0"/>
              <a:t>reactors</a:t>
            </a:r>
            <a:r>
              <a:rPr lang="fr-FR" sz="2400" dirty="0" smtClean="0"/>
              <a:t>. It </a:t>
            </a:r>
            <a:r>
              <a:rPr lang="fr-FR" sz="2400" dirty="0" err="1" smtClean="0"/>
              <a:t>is</a:t>
            </a:r>
            <a:r>
              <a:rPr lang="fr-FR" sz="2400" dirty="0" smtClean="0"/>
              <a:t> for </a:t>
            </a:r>
            <a:r>
              <a:rPr lang="fr-FR" sz="2400" baseline="30000" dirty="0" smtClean="0"/>
              <a:t>134/137</a:t>
            </a:r>
            <a:r>
              <a:rPr lang="fr-FR" sz="2400" dirty="0" smtClean="0"/>
              <a:t>Cs </a:t>
            </a:r>
            <a:r>
              <a:rPr lang="fr-FR" sz="2400" dirty="0" smtClean="0"/>
              <a:t>&gt; 30%, for </a:t>
            </a:r>
            <a:r>
              <a:rPr lang="fr-FR" sz="2400" baseline="30000" dirty="0"/>
              <a:t>90</a:t>
            </a:r>
            <a:r>
              <a:rPr lang="fr-FR" sz="2400" dirty="0"/>
              <a:t>Sr </a:t>
            </a:r>
            <a:r>
              <a:rPr lang="fr-FR" sz="2400" dirty="0" smtClean="0"/>
              <a:t>&gt; 20% due to the </a:t>
            </a:r>
            <a:r>
              <a:rPr lang="fr-FR" sz="2400" dirty="0" err="1" smtClean="0"/>
              <a:t>much</a:t>
            </a:r>
            <a:r>
              <a:rPr lang="fr-FR" sz="2400" dirty="0" smtClean="0"/>
              <a:t> </a:t>
            </a:r>
            <a:r>
              <a:rPr lang="fr-FR" sz="2400" dirty="0" err="1" smtClean="0"/>
              <a:t>higher</a:t>
            </a:r>
            <a:r>
              <a:rPr lang="fr-FR" sz="2400" dirty="0" smtClean="0"/>
              <a:t> </a:t>
            </a:r>
            <a:r>
              <a:rPr lang="fr-FR" sz="2400" dirty="0" err="1" smtClean="0"/>
              <a:t>temperature</a:t>
            </a:r>
            <a:r>
              <a:rPr lang="fr-FR" sz="2400" dirty="0" smtClean="0"/>
              <a:t> </a:t>
            </a:r>
            <a:r>
              <a:rPr lang="fr-FR" sz="2400" dirty="0" err="1" smtClean="0"/>
              <a:t>than</a:t>
            </a:r>
            <a:r>
              <a:rPr lang="fr-FR" sz="2400" dirty="0" smtClean="0"/>
              <a:t> in normal </a:t>
            </a:r>
            <a:r>
              <a:rPr lang="fr-FR" sz="2400" dirty="0" err="1" smtClean="0"/>
              <a:t>reactor</a:t>
            </a:r>
            <a:r>
              <a:rPr lang="fr-FR" sz="2400" dirty="0" smtClean="0"/>
              <a:t> </a:t>
            </a:r>
            <a:r>
              <a:rPr lang="fr-FR" sz="2400" dirty="0" err="1" smtClean="0"/>
              <a:t>operation</a:t>
            </a:r>
            <a:r>
              <a:rPr lang="fr-FR" sz="2400" dirty="0" smtClean="0"/>
              <a:t>. </a:t>
            </a:r>
            <a:endParaRPr lang="fr-FR" sz="2400" dirty="0"/>
          </a:p>
        </p:txBody>
      </p:sp>
    </p:spTree>
    <p:extLst>
      <p:ext uri="{BB962C8B-B14F-4D97-AF65-F5344CB8AC3E}">
        <p14:creationId xmlns:p14="http://schemas.microsoft.com/office/powerpoint/2010/main" val="840202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39" y="2802731"/>
            <a:ext cx="11440773" cy="1325563"/>
          </a:xfrm>
        </p:spPr>
        <p:txBody>
          <a:bodyPr>
            <a:normAutofit fontScale="90000"/>
          </a:bodyPr>
          <a:lstStyle/>
          <a:p>
            <a:r>
              <a:rPr lang="en-US" dirty="0" smtClean="0"/>
              <a:t>What about protecting future humans from the fuel debris in the long term? </a:t>
            </a:r>
            <a:br>
              <a:rPr lang="en-US" dirty="0" smtClean="0"/>
            </a:br>
            <a:r>
              <a:rPr lang="en-US" sz="3600" dirty="0" smtClean="0"/>
              <a:t>The debris remain dangerous for thousands of generations</a:t>
            </a:r>
            <a:r>
              <a:rPr lang="en-US" dirty="0" smtClean="0"/>
              <a:t/>
            </a:r>
            <a:br>
              <a:rPr lang="en-US" dirty="0" smtClean="0"/>
            </a:br>
            <a:r>
              <a:rPr lang="en-US" dirty="0"/>
              <a:t/>
            </a:r>
            <a:br>
              <a:rPr lang="en-US" dirty="0"/>
            </a:br>
            <a:r>
              <a:rPr lang="en-US" sz="3600" dirty="0" smtClean="0">
                <a:solidFill>
                  <a:srgbClr val="FF0000"/>
                </a:solidFill>
              </a:rPr>
              <a:t>Final disposal!</a:t>
            </a:r>
            <a:br>
              <a:rPr lang="en-US" sz="3600" dirty="0" smtClean="0">
                <a:solidFill>
                  <a:srgbClr val="FF0000"/>
                </a:solidFill>
              </a:rPr>
            </a:br>
            <a:r>
              <a:rPr lang="en-US" dirty="0" smtClean="0"/>
              <a:t/>
            </a:r>
            <a:br>
              <a:rPr lang="en-US" dirty="0" smtClean="0"/>
            </a:br>
            <a:r>
              <a:rPr lang="en-US" sz="3600" dirty="0" smtClean="0"/>
              <a:t>The only way to </a:t>
            </a:r>
            <a:r>
              <a:rPr lang="en-US" sz="3600" dirty="0"/>
              <a:t>avoid irradiation </a:t>
            </a:r>
            <a:r>
              <a:rPr lang="en-US" sz="3600" dirty="0" smtClean="0"/>
              <a:t>risks for </a:t>
            </a:r>
            <a:r>
              <a:rPr lang="en-US" sz="3600" dirty="0"/>
              <a:t>future humans</a:t>
            </a:r>
            <a:r>
              <a:rPr lang="en-US" sz="3600" dirty="0" smtClean="0"/>
              <a:t>: to isolate the fuel debris forever within an inaccessible deep (&gt;300 m) geological formation (clay rock, granite…)</a:t>
            </a:r>
            <a:br>
              <a:rPr lang="en-US" sz="3600" dirty="0" smtClean="0"/>
            </a:br>
            <a:r>
              <a:rPr lang="en-US" dirty="0" smtClean="0"/>
              <a:t/>
            </a:r>
            <a:br>
              <a:rPr lang="en-US" dirty="0" smtClean="0"/>
            </a:br>
            <a:r>
              <a:rPr lang="en-US" dirty="0" smtClean="0"/>
              <a:t>			</a:t>
            </a:r>
            <a:r>
              <a:rPr lang="en-US" sz="3600" dirty="0" smtClean="0"/>
              <a:t>Some ideas requiring further thoughts…</a:t>
            </a:r>
            <a:endParaRPr lang="en-US" sz="3600" dirty="0"/>
          </a:p>
        </p:txBody>
      </p:sp>
    </p:spTree>
    <p:extLst>
      <p:ext uri="{BB962C8B-B14F-4D97-AF65-F5344CB8AC3E}">
        <p14:creationId xmlns:p14="http://schemas.microsoft.com/office/powerpoint/2010/main" val="2783374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108" y="2802731"/>
            <a:ext cx="11017404" cy="1325563"/>
          </a:xfrm>
        </p:spPr>
        <p:txBody>
          <a:bodyPr>
            <a:normAutofit fontScale="90000"/>
          </a:bodyPr>
          <a:lstStyle/>
          <a:p>
            <a:r>
              <a:rPr lang="en-US" dirty="0" smtClean="0"/>
              <a:t>Encapsulation in highly stable containers?</a:t>
            </a:r>
            <a:br>
              <a:rPr lang="en-US" dirty="0" smtClean="0"/>
            </a:br>
            <a:r>
              <a:rPr lang="en-US" dirty="0"/>
              <a:t/>
            </a:r>
            <a:br>
              <a:rPr lang="en-US" dirty="0"/>
            </a:br>
            <a:r>
              <a:rPr lang="en-US" dirty="0" smtClean="0"/>
              <a:t>- </a:t>
            </a:r>
            <a:r>
              <a:rPr lang="en-US" sz="3600" dirty="0" smtClean="0"/>
              <a:t>Cu </a:t>
            </a:r>
            <a:r>
              <a:rPr lang="en-US" sz="3600" dirty="0" smtClean="0"/>
              <a:t>containers in case of granite due to presence in granite of </a:t>
            </a:r>
            <a:r>
              <a:rPr lang="en-US" sz="3600" dirty="0" smtClean="0"/>
              <a:t> </a:t>
            </a:r>
            <a:br>
              <a:rPr lang="en-US" sz="3600" dirty="0" smtClean="0"/>
            </a:br>
            <a:r>
              <a:rPr lang="en-US" sz="3600" dirty="0"/>
              <a:t> </a:t>
            </a:r>
            <a:r>
              <a:rPr lang="en-US" sz="3600" dirty="0" smtClean="0"/>
              <a:t>      </a:t>
            </a:r>
            <a:r>
              <a:rPr lang="en-US" sz="3600" dirty="0" smtClean="0"/>
              <a:t>water </a:t>
            </a:r>
            <a:r>
              <a:rPr lang="en-US" sz="3600" dirty="0" smtClean="0"/>
              <a:t>accessible fractures</a:t>
            </a:r>
            <a:br>
              <a:rPr lang="en-US" sz="3600" dirty="0" smtClean="0"/>
            </a:br>
            <a:r>
              <a:rPr lang="en-US" sz="3600" dirty="0" smtClean="0"/>
              <a:t>-  SS </a:t>
            </a:r>
            <a:r>
              <a:rPr lang="en-US" sz="3600" dirty="0" smtClean="0"/>
              <a:t>or cast iron containers in case of clay</a:t>
            </a:r>
            <a:br>
              <a:rPr lang="en-US" sz="3600" dirty="0" smtClean="0"/>
            </a:br>
            <a:r>
              <a:rPr lang="en-US" sz="3600" dirty="0"/>
              <a:t/>
            </a:r>
            <a:br>
              <a:rPr lang="en-US" sz="3600" dirty="0"/>
            </a:br>
            <a:r>
              <a:rPr lang="en-US" sz="3600" dirty="0" smtClean="0"/>
              <a:t>maybe filling of remaining void spaces in the debris containing </a:t>
            </a:r>
            <a:r>
              <a:rPr lang="en-US" sz="3600" dirty="0" smtClean="0"/>
              <a:t>containers by suitable materials</a:t>
            </a:r>
            <a:r>
              <a:rPr lang="en-US" sz="3600" dirty="0" smtClean="0"/>
              <a:t/>
            </a:r>
            <a:br>
              <a:rPr lang="en-US" sz="3600" dirty="0" smtClean="0"/>
            </a:br>
            <a:r>
              <a:rPr lang="en-US" dirty="0" smtClean="0"/>
              <a:t/>
            </a:r>
            <a:br>
              <a:rPr lang="en-US" dirty="0" smtClean="0"/>
            </a:br>
            <a:endParaRPr lang="en-US" sz="3600" dirty="0"/>
          </a:p>
        </p:txBody>
      </p:sp>
    </p:spTree>
    <p:extLst>
      <p:ext uri="{BB962C8B-B14F-4D97-AF65-F5344CB8AC3E}">
        <p14:creationId xmlns:p14="http://schemas.microsoft.com/office/powerpoint/2010/main" val="4202688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0" y="457200"/>
            <a:ext cx="12192000" cy="1143000"/>
          </a:xfrm>
        </p:spPr>
        <p:txBody>
          <a:bodyPr>
            <a:normAutofit/>
          </a:bodyPr>
          <a:lstStyle/>
          <a:p>
            <a:pPr eaLnBrk="1" hangingPunct="1"/>
            <a:r>
              <a:rPr lang="en-US" altLang="fr-FR" sz="3600" b="1" dirty="0">
                <a:solidFill>
                  <a:srgbClr val="FF3300"/>
                </a:solidFill>
              </a:rPr>
              <a:t>BOROSILICATE GLASSES </a:t>
            </a:r>
            <a:r>
              <a:rPr lang="en-US" altLang="fr-FR" sz="3600" b="1" dirty="0" smtClean="0">
                <a:solidFill>
                  <a:srgbClr val="FF3300"/>
                </a:solidFill>
              </a:rPr>
              <a:t>AS WASTE </a:t>
            </a:r>
            <a:r>
              <a:rPr lang="en-US" altLang="fr-FR" sz="3600" b="1" dirty="0">
                <a:solidFill>
                  <a:srgbClr val="FF3300"/>
                </a:solidFill>
              </a:rPr>
              <a:t>FORMS FOR ACTINIDES AND FISSION PRODUCTS</a:t>
            </a:r>
            <a:endParaRPr lang="fr-FR" altLang="fr-FR" sz="3200" dirty="0"/>
          </a:p>
        </p:txBody>
      </p:sp>
      <p:pic>
        <p:nvPicPr>
          <p:cNvPr id="76803" name="Picture 3" descr="CSDV"/>
          <p:cNvPicPr>
            <a:picLocks noChangeAspect="1" noChangeArrowheads="1"/>
          </p:cNvPicPr>
          <p:nvPr/>
        </p:nvPicPr>
        <p:blipFill>
          <a:blip r:embed="rId3">
            <a:extLst>
              <a:ext uri="{28A0092B-C50C-407E-A947-70E740481C1C}">
                <a14:useLocalDpi xmlns:a14="http://schemas.microsoft.com/office/drawing/2010/main" val="0"/>
              </a:ext>
            </a:extLst>
          </a:blip>
          <a:srcRect b="3336"/>
          <a:stretch>
            <a:fillRect/>
          </a:stretch>
        </p:blipFill>
        <p:spPr bwMode="auto">
          <a:xfrm>
            <a:off x="1063083" y="1600200"/>
            <a:ext cx="2274888" cy="2438400"/>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6804" name="Picture 4" descr="chaud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83" y="4464205"/>
            <a:ext cx="2286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5"/>
          <p:cNvSpPr>
            <a:spLocks noChangeArrowheads="1"/>
          </p:cNvSpPr>
          <p:nvPr/>
        </p:nvSpPr>
        <p:spPr bwMode="auto">
          <a:xfrm>
            <a:off x="3349082" y="1421780"/>
            <a:ext cx="884291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fr-FR" dirty="0" smtClean="0">
                <a:solidFill>
                  <a:schemeClr val="accent2"/>
                </a:solidFill>
                <a:latin typeface="Times New Roman" panose="02020603050405020304" pitchFamily="18" charset="0"/>
              </a:rPr>
              <a:t>Unique host phase for Pu, U, minor actinides, fission and activation products </a:t>
            </a:r>
          </a:p>
          <a:p>
            <a:r>
              <a:rPr lang="en-US" sz="2000" dirty="0" err="1" smtClean="0"/>
              <a:t>Vitrification</a:t>
            </a:r>
            <a:r>
              <a:rPr lang="en-US" sz="2000" dirty="0" smtClean="0"/>
              <a:t> by dissolving the debris to form a glass phase: Very high temperature melting required ( maybe by cold crucible technique?).</a:t>
            </a:r>
          </a:p>
          <a:p>
            <a:r>
              <a:rPr lang="en-US" sz="2000" dirty="0" smtClean="0"/>
              <a:t>However: </a:t>
            </a:r>
            <a:r>
              <a:rPr lang="en-US" sz="2000" dirty="0" err="1" smtClean="0"/>
              <a:t>Vitrification</a:t>
            </a:r>
            <a:r>
              <a:rPr lang="en-US" sz="2000" dirty="0" smtClean="0"/>
              <a:t> provides no safety gain for geological disposal: actinide release is controlled by low actinide solubility in groundwater in a repository and not by glass dissolution rates. </a:t>
            </a:r>
          </a:p>
          <a:p>
            <a:r>
              <a:rPr lang="en-US" sz="2000" dirty="0" smtClean="0"/>
              <a:t>Solubility of actinides in a repository environment do not decrease by </a:t>
            </a:r>
            <a:r>
              <a:rPr lang="en-US" sz="2000" dirty="0" err="1" smtClean="0"/>
              <a:t>vitrification</a:t>
            </a:r>
            <a:r>
              <a:rPr lang="en-US" sz="2000" dirty="0" smtClean="0"/>
              <a:t>.</a:t>
            </a:r>
          </a:p>
          <a:p>
            <a:r>
              <a:rPr lang="en-US" sz="2000" dirty="0" smtClean="0"/>
              <a:t>The kinetics of mass transfer of remaining soluble radionuclides (I, Cs…) from vitrified debris to the environment may decrease</a:t>
            </a:r>
          </a:p>
          <a:p>
            <a:pPr eaLnBrk="1" hangingPunct="1"/>
            <a:endParaRPr lang="en-US" altLang="fr-FR" dirty="0">
              <a:solidFill>
                <a:schemeClr val="accent2"/>
              </a:solidFill>
              <a:latin typeface="Times New Roman" panose="02020603050405020304" pitchFamily="18" charset="0"/>
            </a:endParaRPr>
          </a:p>
        </p:txBody>
      </p:sp>
      <p:sp>
        <p:nvSpPr>
          <p:cNvPr id="3" name="ZoneTexte 2"/>
          <p:cNvSpPr txBox="1"/>
          <p:nvPr/>
        </p:nvSpPr>
        <p:spPr>
          <a:xfrm>
            <a:off x="597688" y="4094873"/>
            <a:ext cx="1398140" cy="369332"/>
          </a:xfrm>
          <a:prstGeom prst="rect">
            <a:avLst/>
          </a:prstGeom>
          <a:noFill/>
        </p:spPr>
        <p:txBody>
          <a:bodyPr wrap="none" rtlCol="0">
            <a:spAutoFit/>
          </a:bodyPr>
          <a:lstStyle/>
          <a:p>
            <a:r>
              <a:rPr lang="fr-FR" dirty="0" smtClean="0"/>
              <a:t>Cold </a:t>
            </a:r>
            <a:r>
              <a:rPr lang="fr-FR" dirty="0" err="1" smtClean="0"/>
              <a:t>crucible</a:t>
            </a:r>
            <a:endParaRPr lang="fr-FR" dirty="0"/>
          </a:p>
        </p:txBody>
      </p:sp>
      <p:sp>
        <p:nvSpPr>
          <p:cNvPr id="4" name="ZoneTexte 3"/>
          <p:cNvSpPr txBox="1"/>
          <p:nvPr/>
        </p:nvSpPr>
        <p:spPr>
          <a:xfrm>
            <a:off x="611783" y="1230868"/>
            <a:ext cx="2837700" cy="369332"/>
          </a:xfrm>
          <a:prstGeom prst="rect">
            <a:avLst/>
          </a:prstGeom>
          <a:noFill/>
        </p:spPr>
        <p:txBody>
          <a:bodyPr wrap="none" rtlCol="0">
            <a:spAutoFit/>
          </a:bodyPr>
          <a:lstStyle/>
          <a:p>
            <a:r>
              <a:rPr lang="fr-FR" dirty="0" err="1" smtClean="0"/>
              <a:t>Classical</a:t>
            </a:r>
            <a:r>
              <a:rPr lang="fr-FR" dirty="0" smtClean="0"/>
              <a:t> </a:t>
            </a:r>
            <a:r>
              <a:rPr lang="fr-FR" dirty="0" err="1" smtClean="0"/>
              <a:t>waste</a:t>
            </a:r>
            <a:r>
              <a:rPr lang="fr-FR" dirty="0" smtClean="0"/>
              <a:t> glass </a:t>
            </a:r>
            <a:r>
              <a:rPr lang="fr-FR" dirty="0" err="1" smtClean="0"/>
              <a:t>melting</a:t>
            </a:r>
            <a:endParaRPr lang="fr-FR" dirty="0"/>
          </a:p>
        </p:txBody>
      </p:sp>
      <p:sp>
        <p:nvSpPr>
          <p:cNvPr id="9" name="Titre 1"/>
          <p:cNvSpPr txBox="1">
            <a:spLocks/>
          </p:cNvSpPr>
          <p:nvPr/>
        </p:nvSpPr>
        <p:spPr>
          <a:xfrm>
            <a:off x="202581" y="61834"/>
            <a:ext cx="10515600" cy="51802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smtClean="0"/>
              <a:t>Further conditioning of fuel debris for disposal</a:t>
            </a:r>
            <a:endParaRPr lang="fr-FR" sz="3200" dirty="0"/>
          </a:p>
        </p:txBody>
      </p:sp>
    </p:spTree>
    <p:extLst>
      <p:ext uri="{BB962C8B-B14F-4D97-AF65-F5344CB8AC3E}">
        <p14:creationId xmlns:p14="http://schemas.microsoft.com/office/powerpoint/2010/main" val="1658469288"/>
      </p:ext>
    </p:extLst>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988"/>
            <a:ext cx="6186406" cy="30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ZoneTexte 1"/>
          <p:cNvSpPr txBox="1">
            <a:spLocks noChangeArrowheads="1"/>
          </p:cNvSpPr>
          <p:nvPr/>
        </p:nvSpPr>
        <p:spPr bwMode="auto">
          <a:xfrm>
            <a:off x="0" y="5784116"/>
            <a:ext cx="625711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10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Clr>
                <a:srgbClr val="FF0000"/>
              </a:buClr>
              <a:buSzPct val="130000"/>
              <a:buFont typeface="Wingdings" panose="05000000000000000000" pitchFamily="2" charset="2"/>
              <a:buChar char="Ä"/>
              <a:defRPr sz="2400">
                <a:solidFill>
                  <a:schemeClr val="tx1"/>
                </a:solidFill>
                <a:latin typeface="Helvetica-Narrow" pitchFamily="34" charset="0"/>
              </a:defRPr>
            </a:lvl2pPr>
            <a:lvl3pPr marL="1143000" indent="-228600">
              <a:spcBef>
                <a:spcPct val="20000"/>
              </a:spcBef>
              <a:buClr>
                <a:srgbClr val="FF0000"/>
              </a:buClr>
              <a:buChar char="•"/>
              <a:defRPr sz="2000">
                <a:solidFill>
                  <a:schemeClr val="tx1"/>
                </a:solidFill>
                <a:latin typeface="NewCenturySchlbk" pitchFamily="18" charset="0"/>
              </a:defRPr>
            </a:lvl3pPr>
            <a:lvl4pPr marL="1600200" indent="-228600">
              <a:spcBef>
                <a:spcPct val="20000"/>
              </a:spcBef>
              <a:buClr>
                <a:srgbClr val="FF0000"/>
              </a:buClr>
              <a:buChar char="–"/>
              <a:defRPr>
                <a:solidFill>
                  <a:schemeClr val="tx1"/>
                </a:solidFill>
                <a:latin typeface="NewCenturySchlbk" pitchFamily="18" charset="0"/>
              </a:defRPr>
            </a:lvl4pPr>
            <a:lvl5pPr marL="2057400" indent="-228600">
              <a:spcBef>
                <a:spcPct val="20000"/>
              </a:spcBef>
              <a:buClr>
                <a:srgbClr val="FF0000"/>
              </a:buClr>
              <a:buChar char="»"/>
              <a:defRPr sz="1600">
                <a:solidFill>
                  <a:schemeClr val="tx1"/>
                </a:solidFill>
                <a:latin typeface="NewCenturySchlbk" pitchFamily="18" charset="0"/>
              </a:defRPr>
            </a:lvl5pPr>
            <a:lvl6pPr marL="2514600" indent="-228600" eaLnBrk="0" fontAlgn="base" hangingPunct="0">
              <a:spcBef>
                <a:spcPct val="20000"/>
              </a:spcBef>
              <a:spcAft>
                <a:spcPct val="0"/>
              </a:spcAft>
              <a:buClr>
                <a:srgbClr val="FF0000"/>
              </a:buClr>
              <a:buChar char="»"/>
              <a:defRPr sz="1600">
                <a:solidFill>
                  <a:schemeClr val="tx1"/>
                </a:solidFill>
                <a:latin typeface="NewCenturySchlbk" pitchFamily="18" charset="0"/>
              </a:defRPr>
            </a:lvl6pPr>
            <a:lvl7pPr marL="2971800" indent="-228600" eaLnBrk="0" fontAlgn="base" hangingPunct="0">
              <a:spcBef>
                <a:spcPct val="20000"/>
              </a:spcBef>
              <a:spcAft>
                <a:spcPct val="0"/>
              </a:spcAft>
              <a:buClr>
                <a:srgbClr val="FF0000"/>
              </a:buClr>
              <a:buChar char="»"/>
              <a:defRPr sz="1600">
                <a:solidFill>
                  <a:schemeClr val="tx1"/>
                </a:solidFill>
                <a:latin typeface="NewCenturySchlbk" pitchFamily="18" charset="0"/>
              </a:defRPr>
            </a:lvl7pPr>
            <a:lvl8pPr marL="3429000" indent="-228600" eaLnBrk="0" fontAlgn="base" hangingPunct="0">
              <a:spcBef>
                <a:spcPct val="20000"/>
              </a:spcBef>
              <a:spcAft>
                <a:spcPct val="0"/>
              </a:spcAft>
              <a:buClr>
                <a:srgbClr val="FF0000"/>
              </a:buClr>
              <a:buChar char="»"/>
              <a:defRPr sz="1600">
                <a:solidFill>
                  <a:schemeClr val="tx1"/>
                </a:solidFill>
                <a:latin typeface="NewCenturySchlbk" pitchFamily="18" charset="0"/>
              </a:defRPr>
            </a:lvl8pPr>
            <a:lvl9pPr marL="3886200" indent="-228600" eaLnBrk="0" fontAlgn="base" hangingPunct="0">
              <a:spcBef>
                <a:spcPct val="20000"/>
              </a:spcBef>
              <a:spcAft>
                <a:spcPct val="0"/>
              </a:spcAft>
              <a:buClr>
                <a:srgbClr val="FF0000"/>
              </a:buClr>
              <a:buChar char="»"/>
              <a:defRPr sz="1600">
                <a:solidFill>
                  <a:schemeClr val="tx1"/>
                </a:solidFill>
                <a:latin typeface="NewCenturySchlbk" pitchFamily="18" charset="0"/>
              </a:defRPr>
            </a:lvl9pPr>
          </a:lstStyle>
          <a:p>
            <a:pPr eaLnBrk="1" hangingPunct="1">
              <a:spcBef>
                <a:spcPct val="0"/>
              </a:spcBef>
              <a:buClrTx/>
              <a:buSzTx/>
              <a:buFontTx/>
              <a:buNone/>
            </a:pPr>
            <a:r>
              <a:rPr lang="en-US" altLang="fr-FR" sz="1600" dirty="0" smtClean="0">
                <a:latin typeface="Arial" panose="020B0604020202020204" pitchFamily="34" charset="0"/>
              </a:rPr>
              <a:t>Photography of a piece of </a:t>
            </a:r>
            <a:r>
              <a:rPr lang="en-US" altLang="fr-FR" sz="1600" dirty="0">
                <a:latin typeface="Arial" panose="020B0604020202020204" pitchFamily="34" charset="0"/>
              </a:rPr>
              <a:t>F</a:t>
            </a:r>
            <a:r>
              <a:rPr lang="en-US" altLang="fr-FR" sz="1600" dirty="0" smtClean="0">
                <a:latin typeface="Arial" panose="020B0604020202020204" pitchFamily="34" charset="0"/>
              </a:rPr>
              <a:t>rench R7T7 glass and a sketch for the confinement of radioactive chemical elements in the molecular glass structure</a:t>
            </a:r>
            <a:endParaRPr lang="en-US" altLang="fr-FR" sz="1600" dirty="0">
              <a:latin typeface="Arial" panose="020B0604020202020204" pitchFamily="34" charset="0"/>
            </a:endParaRPr>
          </a:p>
        </p:txBody>
      </p:sp>
      <p:sp>
        <p:nvSpPr>
          <p:cNvPr id="2" name="ZoneTexte 1"/>
          <p:cNvSpPr txBox="1"/>
          <p:nvPr/>
        </p:nvSpPr>
        <p:spPr>
          <a:xfrm>
            <a:off x="70713" y="616369"/>
            <a:ext cx="6115693" cy="2585323"/>
          </a:xfrm>
          <a:prstGeom prst="rect">
            <a:avLst/>
          </a:prstGeom>
          <a:noFill/>
        </p:spPr>
        <p:txBody>
          <a:bodyPr wrap="square" rtlCol="0">
            <a:spAutoFit/>
          </a:bodyPr>
          <a:lstStyle/>
          <a:p>
            <a:r>
              <a:rPr lang="en-US" dirty="0" smtClean="0"/>
              <a:t>Classical </a:t>
            </a:r>
            <a:r>
              <a:rPr lang="en-US" dirty="0" err="1" smtClean="0"/>
              <a:t>vitrification</a:t>
            </a:r>
            <a:r>
              <a:rPr lang="en-US" dirty="0" smtClean="0"/>
              <a:t> of HAW like in reprocessing by (1) dissolving all the debris in highly concentrated nitric acid, (2) calcination of the fluid and adding the </a:t>
            </a:r>
            <a:r>
              <a:rPr lang="en-US" dirty="0" err="1" smtClean="0"/>
              <a:t>calcinate</a:t>
            </a:r>
            <a:r>
              <a:rPr lang="en-US" dirty="0" smtClean="0"/>
              <a:t> together with glass forming constituents (Si, Al, Na…) (3) to the </a:t>
            </a:r>
            <a:r>
              <a:rPr lang="en-US" dirty="0" err="1" smtClean="0"/>
              <a:t>melter</a:t>
            </a:r>
            <a:r>
              <a:rPr lang="en-US" dirty="0" smtClean="0"/>
              <a:t> at about 1200°C by induction furnace or by a joule heated </a:t>
            </a:r>
            <a:r>
              <a:rPr lang="en-US" dirty="0" err="1" smtClean="0"/>
              <a:t>melter</a:t>
            </a:r>
            <a:r>
              <a:rPr lang="en-US" dirty="0" smtClean="0"/>
              <a:t> or at even higher temperature in a cold crucible </a:t>
            </a:r>
            <a:r>
              <a:rPr lang="en-US" dirty="0" err="1" smtClean="0"/>
              <a:t>melter</a:t>
            </a:r>
            <a:r>
              <a:rPr lang="en-US" dirty="0" smtClean="0"/>
              <a:t> ). Direct melting of fuel debris in glass melt may require too high temperatures? </a:t>
            </a:r>
          </a:p>
          <a:p>
            <a:r>
              <a:rPr lang="en-US" dirty="0" smtClean="0"/>
              <a:t>The possible product: </a:t>
            </a:r>
            <a:endParaRPr lang="en-US" dirty="0"/>
          </a:p>
        </p:txBody>
      </p:sp>
      <p:sp>
        <p:nvSpPr>
          <p:cNvPr id="3" name="ZoneTexte 2"/>
          <p:cNvSpPr txBox="1"/>
          <p:nvPr/>
        </p:nvSpPr>
        <p:spPr>
          <a:xfrm>
            <a:off x="3666634" y="140264"/>
            <a:ext cx="4653518" cy="523220"/>
          </a:xfrm>
          <a:prstGeom prst="rect">
            <a:avLst/>
          </a:prstGeom>
          <a:noFill/>
        </p:spPr>
        <p:txBody>
          <a:bodyPr wrap="none" rtlCol="0">
            <a:spAutoFit/>
          </a:bodyPr>
          <a:lstStyle/>
          <a:p>
            <a:r>
              <a:rPr lang="en-US" sz="2800" dirty="0" err="1" smtClean="0"/>
              <a:t>Differents</a:t>
            </a:r>
            <a:r>
              <a:rPr lang="en-US" sz="2800" dirty="0" smtClean="0"/>
              <a:t> ways for </a:t>
            </a:r>
            <a:r>
              <a:rPr lang="en-US" sz="2800" dirty="0" err="1" smtClean="0"/>
              <a:t>vitrification</a:t>
            </a:r>
            <a:endParaRPr lang="en-US" sz="2800" dirty="0"/>
          </a:p>
        </p:txBody>
      </p:sp>
      <p:pic>
        <p:nvPicPr>
          <p:cNvPr id="7" name="Picture 4" descr="vitroceramzirko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4343" y="3201692"/>
            <a:ext cx="51054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6096000" y="672856"/>
            <a:ext cx="4135060" cy="2585323"/>
          </a:xfrm>
          <a:prstGeom prst="rect">
            <a:avLst/>
          </a:prstGeom>
          <a:noFill/>
        </p:spPr>
        <p:txBody>
          <a:bodyPr wrap="square" rtlCol="0">
            <a:spAutoFit/>
          </a:bodyPr>
          <a:lstStyle/>
          <a:p>
            <a:r>
              <a:rPr lang="en-US" dirty="0" smtClean="0"/>
              <a:t>Maybe fabricate a waste </a:t>
            </a:r>
            <a:r>
              <a:rPr lang="en-US" dirty="0" err="1" smtClean="0"/>
              <a:t>glasse</a:t>
            </a:r>
            <a:r>
              <a:rPr lang="en-US" dirty="0" smtClean="0"/>
              <a:t> by encapsulating small particulate fuel debris a glass matrix forming some kind of a glass ceramics. This would avoid the dissolution of the debris in nitric acid. These materials may also be produced by sintering. Work was done in the 80</a:t>
            </a:r>
            <a:r>
              <a:rPr lang="en-US" baseline="30000" dirty="0" smtClean="0"/>
              <a:t>th</a:t>
            </a:r>
            <a:r>
              <a:rPr lang="en-US" dirty="0" smtClean="0"/>
              <a:t>, see Lutze and Ewing: Waste forms for the future (1988)</a:t>
            </a:r>
            <a:endParaRPr lang="en-US" dirty="0"/>
          </a:p>
        </p:txBody>
      </p:sp>
      <p:sp>
        <p:nvSpPr>
          <p:cNvPr id="5" name="ZoneTexte 4"/>
          <p:cNvSpPr txBox="1"/>
          <p:nvPr/>
        </p:nvSpPr>
        <p:spPr>
          <a:xfrm>
            <a:off x="7372841" y="3201692"/>
            <a:ext cx="2264915" cy="369332"/>
          </a:xfrm>
          <a:prstGeom prst="rect">
            <a:avLst/>
          </a:prstGeom>
          <a:solidFill>
            <a:schemeClr val="bg1"/>
          </a:solidFill>
        </p:spPr>
        <p:txBody>
          <a:bodyPr wrap="none" rtlCol="0">
            <a:spAutoFit/>
          </a:bodyPr>
          <a:lstStyle/>
          <a:p>
            <a:r>
              <a:rPr lang="en-US" dirty="0" smtClean="0"/>
              <a:t>A glass ceramic matrix</a:t>
            </a:r>
            <a:endParaRPr lang="en-US" dirty="0"/>
          </a:p>
        </p:txBody>
      </p:sp>
      <p:sp>
        <p:nvSpPr>
          <p:cNvPr id="6" name="ZoneTexte 5"/>
          <p:cNvSpPr txBox="1"/>
          <p:nvPr/>
        </p:nvSpPr>
        <p:spPr>
          <a:xfrm>
            <a:off x="6257119" y="5061227"/>
            <a:ext cx="1955370" cy="1169551"/>
          </a:xfrm>
          <a:prstGeom prst="rect">
            <a:avLst/>
          </a:prstGeom>
          <a:solidFill>
            <a:schemeClr val="bg1"/>
          </a:solidFill>
        </p:spPr>
        <p:txBody>
          <a:bodyPr wrap="square" rtlCol="0">
            <a:spAutoFit/>
          </a:bodyPr>
          <a:lstStyle/>
          <a:p>
            <a:r>
              <a:rPr lang="en-US" sz="1400" dirty="0" smtClean="0"/>
              <a:t>Residual glassy matrix, composition may be adapted to needs of resistance, strength and durability</a:t>
            </a:r>
            <a:endParaRPr lang="en-US" sz="1400" dirty="0"/>
          </a:p>
        </p:txBody>
      </p:sp>
      <p:pic>
        <p:nvPicPr>
          <p:cNvPr id="8" name="Image 7"/>
          <p:cNvPicPr>
            <a:picLocks noChangeAspect="1"/>
          </p:cNvPicPr>
          <p:nvPr/>
        </p:nvPicPr>
        <p:blipFill>
          <a:blip r:embed="rId5"/>
          <a:stretch>
            <a:fillRect/>
          </a:stretch>
        </p:blipFill>
        <p:spPr>
          <a:xfrm>
            <a:off x="10299920" y="1318781"/>
            <a:ext cx="1819275" cy="2667000"/>
          </a:xfrm>
          <a:prstGeom prst="rect">
            <a:avLst/>
          </a:prstGeom>
        </p:spPr>
      </p:pic>
    </p:spTree>
    <p:extLst>
      <p:ext uri="{BB962C8B-B14F-4D97-AF65-F5344CB8AC3E}">
        <p14:creationId xmlns:p14="http://schemas.microsoft.com/office/powerpoint/2010/main" val="3295903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020689" y="3212127"/>
            <a:ext cx="2637419" cy="461665"/>
          </a:xfrm>
          <a:prstGeom prst="rect">
            <a:avLst/>
          </a:prstGeom>
          <a:noFill/>
        </p:spPr>
        <p:txBody>
          <a:bodyPr wrap="square" rtlCol="0">
            <a:spAutoFit/>
          </a:bodyPr>
          <a:lstStyle/>
          <a:p>
            <a:pPr defTabSz="685800"/>
            <a:r>
              <a:rPr lang="fr-FR" sz="1200" dirty="0" err="1">
                <a:solidFill>
                  <a:prstClr val="black"/>
                </a:solidFill>
                <a:latin typeface="Calibri" panose="020F0502020204030204"/>
              </a:rPr>
              <a:t>Regulatory</a:t>
            </a:r>
            <a:r>
              <a:rPr lang="fr-FR" sz="1200" dirty="0">
                <a:solidFill>
                  <a:prstClr val="black"/>
                </a:solidFill>
                <a:latin typeface="Calibri" panose="020F0502020204030204"/>
              </a:rPr>
              <a:t> </a:t>
            </a:r>
            <a:r>
              <a:rPr lang="fr-FR" sz="1200" dirty="0" err="1">
                <a:solidFill>
                  <a:prstClr val="black"/>
                </a:solidFill>
                <a:latin typeface="Calibri" panose="020F0502020204030204"/>
              </a:rPr>
              <a:t>limit</a:t>
            </a:r>
            <a:r>
              <a:rPr lang="fr-FR" sz="1200" dirty="0">
                <a:solidFill>
                  <a:prstClr val="black"/>
                </a:solidFill>
                <a:latin typeface="Calibri" panose="020F0502020204030204"/>
              </a:rPr>
              <a:t> for radioactive </a:t>
            </a:r>
            <a:r>
              <a:rPr lang="fr-FR" sz="1200" dirty="0" err="1">
                <a:solidFill>
                  <a:prstClr val="black"/>
                </a:solidFill>
                <a:latin typeface="Calibri" panose="020F0502020204030204"/>
              </a:rPr>
              <a:t>waste</a:t>
            </a:r>
            <a:r>
              <a:rPr lang="fr-FR" sz="1200" dirty="0">
                <a:solidFill>
                  <a:prstClr val="black"/>
                </a:solidFill>
                <a:latin typeface="Calibri" panose="020F0502020204030204"/>
              </a:rPr>
              <a:t> </a:t>
            </a:r>
            <a:r>
              <a:rPr lang="fr-FR" sz="1200" dirty="0" err="1">
                <a:solidFill>
                  <a:prstClr val="black"/>
                </a:solidFill>
                <a:latin typeface="Calibri" panose="020F0502020204030204"/>
              </a:rPr>
              <a:t>disposal</a:t>
            </a:r>
            <a:r>
              <a:rPr lang="fr-FR" sz="1200" dirty="0">
                <a:solidFill>
                  <a:prstClr val="black"/>
                </a:solidFill>
                <a:latin typeface="Calibri" panose="020F0502020204030204"/>
              </a:rPr>
              <a:t> in France (CIGEO) = 0.3 </a:t>
            </a:r>
            <a:r>
              <a:rPr lang="fr-FR" sz="1200" dirty="0" err="1">
                <a:solidFill>
                  <a:prstClr val="black"/>
                </a:solidFill>
                <a:latin typeface="Calibri" panose="020F0502020204030204"/>
              </a:rPr>
              <a:t>mSv</a:t>
            </a:r>
            <a:r>
              <a:rPr lang="fr-FR" sz="1200" dirty="0">
                <a:solidFill>
                  <a:prstClr val="black"/>
                </a:solidFill>
                <a:latin typeface="Calibri" panose="020F0502020204030204"/>
              </a:rPr>
              <a:t>/</a:t>
            </a:r>
            <a:r>
              <a:rPr lang="fr-FR" sz="1200" dirty="0" err="1">
                <a:solidFill>
                  <a:prstClr val="black"/>
                </a:solidFill>
                <a:latin typeface="Calibri" panose="020F0502020204030204"/>
              </a:rPr>
              <a:t>yr</a:t>
            </a:r>
            <a:endParaRPr lang="fr-FR" sz="1200" dirty="0">
              <a:solidFill>
                <a:prstClr val="black"/>
              </a:solidFill>
              <a:latin typeface="Calibri" panose="020F0502020204030204"/>
            </a:endParaRPr>
          </a:p>
        </p:txBody>
      </p:sp>
      <p:sp>
        <p:nvSpPr>
          <p:cNvPr id="6" name="ZoneTexte 5"/>
          <p:cNvSpPr txBox="1"/>
          <p:nvPr/>
        </p:nvSpPr>
        <p:spPr>
          <a:xfrm>
            <a:off x="8030582" y="2946889"/>
            <a:ext cx="2308517" cy="300082"/>
          </a:xfrm>
          <a:prstGeom prst="rect">
            <a:avLst/>
          </a:prstGeom>
          <a:noFill/>
        </p:spPr>
        <p:txBody>
          <a:bodyPr wrap="none" rtlCol="0">
            <a:spAutoFit/>
          </a:bodyPr>
          <a:lstStyle/>
          <a:p>
            <a:pPr defTabSz="685800"/>
            <a:r>
              <a:rPr lang="fr-FR" sz="1350" dirty="0" err="1">
                <a:solidFill>
                  <a:prstClr val="black"/>
                </a:solidFill>
                <a:latin typeface="Calibri" panose="020F0502020204030204"/>
              </a:rPr>
              <a:t>Limit</a:t>
            </a:r>
            <a:r>
              <a:rPr lang="fr-FR" sz="1350" dirty="0">
                <a:solidFill>
                  <a:prstClr val="black"/>
                </a:solidFill>
                <a:latin typeface="Calibri" panose="020F0502020204030204"/>
              </a:rPr>
              <a:t> </a:t>
            </a:r>
            <a:r>
              <a:rPr lang="fr-FR" sz="1350" dirty="0" err="1">
                <a:solidFill>
                  <a:prstClr val="black"/>
                </a:solidFill>
                <a:latin typeface="Calibri" panose="020F0502020204030204"/>
              </a:rPr>
              <a:t>legal</a:t>
            </a:r>
            <a:r>
              <a:rPr lang="fr-FR" sz="1350" dirty="0">
                <a:solidFill>
                  <a:prstClr val="black"/>
                </a:solidFill>
                <a:latin typeface="Calibri" panose="020F0502020204030204"/>
              </a:rPr>
              <a:t> </a:t>
            </a:r>
            <a:r>
              <a:rPr lang="fr-FR" sz="1350" dirty="0" err="1">
                <a:solidFill>
                  <a:prstClr val="black"/>
                </a:solidFill>
                <a:latin typeface="Calibri" panose="020F0502020204030204"/>
              </a:rPr>
              <a:t>general</a:t>
            </a:r>
            <a:r>
              <a:rPr lang="fr-FR" sz="1350" dirty="0">
                <a:solidFill>
                  <a:prstClr val="black"/>
                </a:solidFill>
                <a:latin typeface="Calibri" panose="020F0502020204030204"/>
              </a:rPr>
              <a:t> population</a:t>
            </a:r>
          </a:p>
        </p:txBody>
      </p:sp>
      <p:sp>
        <p:nvSpPr>
          <p:cNvPr id="7" name="ZoneTexte 6"/>
          <p:cNvSpPr txBox="1"/>
          <p:nvPr/>
        </p:nvSpPr>
        <p:spPr>
          <a:xfrm>
            <a:off x="8018124" y="2494646"/>
            <a:ext cx="3200402" cy="300082"/>
          </a:xfrm>
          <a:prstGeom prst="rect">
            <a:avLst/>
          </a:prstGeom>
          <a:noFill/>
        </p:spPr>
        <p:txBody>
          <a:bodyPr wrap="square" rtlCol="0">
            <a:spAutoFit/>
          </a:bodyPr>
          <a:lstStyle/>
          <a:p>
            <a:pPr defTabSz="685800"/>
            <a:r>
              <a:rPr lang="fr-FR" sz="1350" dirty="0">
                <a:solidFill>
                  <a:prstClr val="black"/>
                </a:solidFill>
                <a:latin typeface="Calibri" panose="020F0502020204030204"/>
              </a:rPr>
              <a:t>Evacuation </a:t>
            </a:r>
            <a:r>
              <a:rPr lang="fr-FR" sz="1350" dirty="0" err="1">
                <a:solidFill>
                  <a:prstClr val="black"/>
                </a:solidFill>
                <a:latin typeface="Calibri" panose="020F0502020204030204"/>
              </a:rPr>
              <a:t>order</a:t>
            </a:r>
            <a:r>
              <a:rPr lang="fr-FR" sz="1350" dirty="0">
                <a:solidFill>
                  <a:prstClr val="black"/>
                </a:solidFill>
                <a:latin typeface="Calibri" panose="020F0502020204030204"/>
              </a:rPr>
              <a:t> Fukushima</a:t>
            </a:r>
          </a:p>
        </p:txBody>
      </p:sp>
      <p:sp>
        <p:nvSpPr>
          <p:cNvPr id="8" name="ZoneTexte 7"/>
          <p:cNvSpPr txBox="1"/>
          <p:nvPr/>
        </p:nvSpPr>
        <p:spPr>
          <a:xfrm>
            <a:off x="8004928" y="2183978"/>
            <a:ext cx="959173" cy="300082"/>
          </a:xfrm>
          <a:prstGeom prst="rect">
            <a:avLst/>
          </a:prstGeom>
          <a:noFill/>
        </p:spPr>
        <p:txBody>
          <a:bodyPr wrap="none" rtlCol="0">
            <a:spAutoFit/>
          </a:bodyPr>
          <a:lstStyle/>
          <a:p>
            <a:pPr defTabSz="685800"/>
            <a:r>
              <a:rPr lang="fr-FR" sz="1350" dirty="0">
                <a:solidFill>
                  <a:prstClr val="black"/>
                </a:solidFill>
                <a:latin typeface="Calibri" panose="020F0502020204030204"/>
              </a:rPr>
              <a:t>Tchernobyl</a:t>
            </a:r>
          </a:p>
        </p:txBody>
      </p:sp>
      <p:sp>
        <p:nvSpPr>
          <p:cNvPr id="9" name="ZoneTexte 8"/>
          <p:cNvSpPr txBox="1"/>
          <p:nvPr/>
        </p:nvSpPr>
        <p:spPr>
          <a:xfrm>
            <a:off x="7980471" y="1607625"/>
            <a:ext cx="1767266" cy="300082"/>
          </a:xfrm>
          <a:prstGeom prst="rect">
            <a:avLst/>
          </a:prstGeom>
          <a:noFill/>
        </p:spPr>
        <p:txBody>
          <a:bodyPr wrap="square" rtlCol="0">
            <a:spAutoFit/>
          </a:bodyPr>
          <a:lstStyle/>
          <a:p>
            <a:pPr defTabSz="685800"/>
            <a:r>
              <a:rPr lang="fr-FR" sz="1350" dirty="0">
                <a:solidFill>
                  <a:prstClr val="black"/>
                </a:solidFill>
                <a:latin typeface="Calibri" panose="020F0502020204030204"/>
              </a:rPr>
              <a:t>Hiroshima       </a:t>
            </a:r>
          </a:p>
        </p:txBody>
      </p:sp>
      <p:cxnSp>
        <p:nvCxnSpPr>
          <p:cNvPr id="11" name="Connecteur droit 10"/>
          <p:cNvCxnSpPr/>
          <p:nvPr/>
        </p:nvCxnSpPr>
        <p:spPr>
          <a:xfrm flipH="1">
            <a:off x="7197300" y="1529142"/>
            <a:ext cx="8815" cy="43834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083350" y="1929416"/>
            <a:ext cx="287383"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2"/>
          <a:stretch>
            <a:fillRect/>
          </a:stretch>
        </p:blipFill>
        <p:spPr>
          <a:xfrm>
            <a:off x="7054239" y="2326549"/>
            <a:ext cx="301778" cy="22862"/>
          </a:xfrm>
          <a:prstGeom prst="rect">
            <a:avLst/>
          </a:prstGeom>
        </p:spPr>
      </p:pic>
      <p:pic>
        <p:nvPicPr>
          <p:cNvPr id="15" name="Image 14"/>
          <p:cNvPicPr>
            <a:picLocks noChangeAspect="1"/>
          </p:cNvPicPr>
          <p:nvPr/>
        </p:nvPicPr>
        <p:blipFill>
          <a:blip r:embed="rId2"/>
          <a:stretch>
            <a:fillRect/>
          </a:stretch>
        </p:blipFill>
        <p:spPr>
          <a:xfrm>
            <a:off x="7062422" y="2742111"/>
            <a:ext cx="301778" cy="22862"/>
          </a:xfrm>
          <a:prstGeom prst="rect">
            <a:avLst/>
          </a:prstGeom>
        </p:spPr>
      </p:pic>
      <p:pic>
        <p:nvPicPr>
          <p:cNvPr id="16" name="Image 15"/>
          <p:cNvPicPr>
            <a:picLocks noChangeAspect="1"/>
          </p:cNvPicPr>
          <p:nvPr/>
        </p:nvPicPr>
        <p:blipFill>
          <a:blip r:embed="rId2"/>
          <a:stretch>
            <a:fillRect/>
          </a:stretch>
        </p:blipFill>
        <p:spPr>
          <a:xfrm>
            <a:off x="7068954" y="3562912"/>
            <a:ext cx="301778" cy="22862"/>
          </a:xfrm>
          <a:prstGeom prst="rect">
            <a:avLst/>
          </a:prstGeom>
        </p:spPr>
      </p:pic>
      <p:pic>
        <p:nvPicPr>
          <p:cNvPr id="17" name="Image 16"/>
          <p:cNvPicPr>
            <a:picLocks noChangeAspect="1"/>
          </p:cNvPicPr>
          <p:nvPr/>
        </p:nvPicPr>
        <p:blipFill>
          <a:blip r:embed="rId2"/>
          <a:stretch>
            <a:fillRect/>
          </a:stretch>
        </p:blipFill>
        <p:spPr>
          <a:xfrm>
            <a:off x="7068954" y="4351636"/>
            <a:ext cx="301778" cy="22862"/>
          </a:xfrm>
          <a:prstGeom prst="rect">
            <a:avLst/>
          </a:prstGeom>
        </p:spPr>
      </p:pic>
      <p:sp>
        <p:nvSpPr>
          <p:cNvPr id="19" name="ZoneTexte 18"/>
          <p:cNvSpPr txBox="1"/>
          <p:nvPr/>
        </p:nvSpPr>
        <p:spPr>
          <a:xfrm>
            <a:off x="7479796" y="1779599"/>
            <a:ext cx="668773" cy="3208571"/>
          </a:xfrm>
          <a:prstGeom prst="rect">
            <a:avLst/>
          </a:prstGeom>
          <a:noFill/>
        </p:spPr>
        <p:txBody>
          <a:bodyPr wrap="none" rtlCol="0">
            <a:spAutoFit/>
          </a:bodyPr>
          <a:lstStyle/>
          <a:p>
            <a:pPr defTabSz="685800"/>
            <a:r>
              <a:rPr lang="fr-FR" sz="1350" dirty="0">
                <a:solidFill>
                  <a:prstClr val="black"/>
                </a:solidFill>
                <a:latin typeface="Calibri" panose="020F0502020204030204"/>
              </a:rPr>
              <a:t>1000</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  100</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   10</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     1</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     0.1</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   0.01</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 0.001</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0.0001</a:t>
            </a:r>
          </a:p>
        </p:txBody>
      </p:sp>
      <p:pic>
        <p:nvPicPr>
          <p:cNvPr id="20" name="Image 19"/>
          <p:cNvPicPr>
            <a:picLocks noChangeAspect="1"/>
          </p:cNvPicPr>
          <p:nvPr/>
        </p:nvPicPr>
        <p:blipFill>
          <a:blip r:embed="rId2"/>
          <a:stretch>
            <a:fillRect/>
          </a:stretch>
        </p:blipFill>
        <p:spPr>
          <a:xfrm>
            <a:off x="7081350" y="3134811"/>
            <a:ext cx="301778" cy="22862"/>
          </a:xfrm>
          <a:prstGeom prst="rect">
            <a:avLst/>
          </a:prstGeom>
        </p:spPr>
      </p:pic>
      <p:pic>
        <p:nvPicPr>
          <p:cNvPr id="21" name="Image 20"/>
          <p:cNvPicPr>
            <a:picLocks noChangeAspect="1"/>
          </p:cNvPicPr>
          <p:nvPr/>
        </p:nvPicPr>
        <p:blipFill>
          <a:blip r:embed="rId2"/>
          <a:stretch>
            <a:fillRect/>
          </a:stretch>
        </p:blipFill>
        <p:spPr>
          <a:xfrm>
            <a:off x="7065160" y="3979581"/>
            <a:ext cx="301778" cy="22862"/>
          </a:xfrm>
          <a:prstGeom prst="rect">
            <a:avLst/>
          </a:prstGeom>
        </p:spPr>
      </p:pic>
      <p:pic>
        <p:nvPicPr>
          <p:cNvPr id="22" name="Image 21"/>
          <p:cNvPicPr>
            <a:picLocks noChangeAspect="1"/>
          </p:cNvPicPr>
          <p:nvPr/>
        </p:nvPicPr>
        <p:blipFill>
          <a:blip r:embed="rId2"/>
          <a:stretch>
            <a:fillRect/>
          </a:stretch>
        </p:blipFill>
        <p:spPr>
          <a:xfrm>
            <a:off x="7054238" y="4797354"/>
            <a:ext cx="301778" cy="22862"/>
          </a:xfrm>
          <a:prstGeom prst="rect">
            <a:avLst/>
          </a:prstGeom>
        </p:spPr>
      </p:pic>
      <p:sp>
        <p:nvSpPr>
          <p:cNvPr id="24" name="ZoneTexte 23"/>
          <p:cNvSpPr txBox="1"/>
          <p:nvPr/>
        </p:nvSpPr>
        <p:spPr>
          <a:xfrm>
            <a:off x="7552509" y="1320982"/>
            <a:ext cx="1086219" cy="300082"/>
          </a:xfrm>
          <a:prstGeom prst="rect">
            <a:avLst/>
          </a:prstGeom>
          <a:noFill/>
        </p:spPr>
        <p:txBody>
          <a:bodyPr wrap="square" rtlCol="0">
            <a:spAutoFit/>
          </a:bodyPr>
          <a:lstStyle/>
          <a:p>
            <a:pPr defTabSz="685800"/>
            <a:r>
              <a:rPr lang="fr-FR" sz="1350" dirty="0" err="1">
                <a:solidFill>
                  <a:prstClr val="black"/>
                </a:solidFill>
                <a:latin typeface="Calibri" panose="020F0502020204030204"/>
              </a:rPr>
              <a:t>mSv</a:t>
            </a:r>
            <a:r>
              <a:rPr lang="fr-FR" sz="1350" dirty="0">
                <a:solidFill>
                  <a:prstClr val="black"/>
                </a:solidFill>
                <a:latin typeface="Calibri" panose="020F0502020204030204"/>
              </a:rPr>
              <a:t>/</a:t>
            </a:r>
            <a:r>
              <a:rPr lang="fr-FR" sz="1350" dirty="0" err="1">
                <a:solidFill>
                  <a:prstClr val="black"/>
                </a:solidFill>
                <a:latin typeface="Calibri" panose="020F0502020204030204"/>
              </a:rPr>
              <a:t>yr</a:t>
            </a:r>
            <a:endParaRPr lang="fr-FR" sz="1350" dirty="0">
              <a:solidFill>
                <a:prstClr val="black"/>
              </a:solidFill>
              <a:latin typeface="Calibri" panose="020F0502020204030204"/>
            </a:endParaRPr>
          </a:p>
        </p:txBody>
      </p:sp>
      <p:sp>
        <p:nvSpPr>
          <p:cNvPr id="27" name="Rectangle 26"/>
          <p:cNvSpPr/>
          <p:nvPr/>
        </p:nvSpPr>
        <p:spPr>
          <a:xfrm>
            <a:off x="2547717" y="2787982"/>
            <a:ext cx="7860964" cy="2591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cxnSp>
        <p:nvCxnSpPr>
          <p:cNvPr id="28" name="Connecteur droit 27"/>
          <p:cNvCxnSpPr/>
          <p:nvPr/>
        </p:nvCxnSpPr>
        <p:spPr>
          <a:xfrm flipH="1" flipV="1">
            <a:off x="6580538" y="5309163"/>
            <a:ext cx="3934088" cy="18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6964666" y="5435597"/>
            <a:ext cx="582147" cy="300082"/>
          </a:xfrm>
          <a:prstGeom prst="rect">
            <a:avLst/>
          </a:prstGeom>
          <a:solidFill>
            <a:schemeClr val="bg1"/>
          </a:solidFill>
        </p:spPr>
        <p:txBody>
          <a:bodyPr wrap="none" rtlCol="0">
            <a:spAutoFit/>
          </a:bodyPr>
          <a:lstStyle/>
          <a:p>
            <a:pPr defTabSz="685800"/>
            <a:r>
              <a:rPr lang="fr-FR" sz="1350" dirty="0" err="1">
                <a:solidFill>
                  <a:prstClr val="black"/>
                </a:solidFill>
                <a:latin typeface="Calibri" panose="020F0502020204030204"/>
              </a:rPr>
              <a:t>today</a:t>
            </a:r>
            <a:endParaRPr lang="fr-FR" sz="1350" dirty="0">
              <a:solidFill>
                <a:prstClr val="black"/>
              </a:solidFill>
              <a:latin typeface="Calibri" panose="020F0502020204030204"/>
            </a:endParaRPr>
          </a:p>
        </p:txBody>
      </p:sp>
      <p:sp>
        <p:nvSpPr>
          <p:cNvPr id="50" name="Forme libre 49"/>
          <p:cNvSpPr/>
          <p:nvPr/>
        </p:nvSpPr>
        <p:spPr>
          <a:xfrm>
            <a:off x="8682447" y="4571996"/>
            <a:ext cx="1796143" cy="720095"/>
          </a:xfrm>
          <a:custGeom>
            <a:avLst/>
            <a:gdLst>
              <a:gd name="connsiteX0" fmla="*/ 0 w 2394857"/>
              <a:gd name="connsiteY0" fmla="*/ 960126 h 960126"/>
              <a:gd name="connsiteX1" fmla="*/ 87086 w 2394857"/>
              <a:gd name="connsiteY1" fmla="*/ 637909 h 960126"/>
              <a:gd name="connsiteX2" fmla="*/ 217715 w 2394857"/>
              <a:gd name="connsiteY2" fmla="*/ 272149 h 960126"/>
              <a:gd name="connsiteX3" fmla="*/ 383177 w 2394857"/>
              <a:gd name="connsiteY3" fmla="*/ 63143 h 960126"/>
              <a:gd name="connsiteX4" fmla="*/ 670560 w 2394857"/>
              <a:gd name="connsiteY4" fmla="*/ 2183 h 960126"/>
              <a:gd name="connsiteX5" fmla="*/ 992777 w 2394857"/>
              <a:gd name="connsiteY5" fmla="*/ 124103 h 960126"/>
              <a:gd name="connsiteX6" fmla="*/ 1236617 w 2394857"/>
              <a:gd name="connsiteY6" fmla="*/ 333109 h 960126"/>
              <a:gd name="connsiteX7" fmla="*/ 1471749 w 2394857"/>
              <a:gd name="connsiteY7" fmla="*/ 524697 h 960126"/>
              <a:gd name="connsiteX8" fmla="*/ 1889760 w 2394857"/>
              <a:gd name="connsiteY8" fmla="*/ 620492 h 960126"/>
              <a:gd name="connsiteX9" fmla="*/ 2238103 w 2394857"/>
              <a:gd name="connsiteY9" fmla="*/ 681452 h 960126"/>
              <a:gd name="connsiteX10" fmla="*/ 2394857 w 2394857"/>
              <a:gd name="connsiteY10" fmla="*/ 707577 h 96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4857" h="960126">
                <a:moveTo>
                  <a:pt x="0" y="960126"/>
                </a:moveTo>
                <a:cubicBezTo>
                  <a:pt x="25400" y="856349"/>
                  <a:pt x="50800" y="752572"/>
                  <a:pt x="87086" y="637909"/>
                </a:cubicBezTo>
                <a:cubicBezTo>
                  <a:pt x="123372" y="523246"/>
                  <a:pt x="168367" y="367943"/>
                  <a:pt x="217715" y="272149"/>
                </a:cubicBezTo>
                <a:cubicBezTo>
                  <a:pt x="267063" y="176355"/>
                  <a:pt x="307703" y="108137"/>
                  <a:pt x="383177" y="63143"/>
                </a:cubicBezTo>
                <a:cubicBezTo>
                  <a:pt x="458651" y="18149"/>
                  <a:pt x="568960" y="-7977"/>
                  <a:pt x="670560" y="2183"/>
                </a:cubicBezTo>
                <a:cubicBezTo>
                  <a:pt x="772160" y="12343"/>
                  <a:pt x="898434" y="68949"/>
                  <a:pt x="992777" y="124103"/>
                </a:cubicBezTo>
                <a:cubicBezTo>
                  <a:pt x="1087120" y="179257"/>
                  <a:pt x="1156789" y="266343"/>
                  <a:pt x="1236617" y="333109"/>
                </a:cubicBezTo>
                <a:cubicBezTo>
                  <a:pt x="1316445" y="399875"/>
                  <a:pt x="1362892" y="476800"/>
                  <a:pt x="1471749" y="524697"/>
                </a:cubicBezTo>
                <a:cubicBezTo>
                  <a:pt x="1580606" y="572594"/>
                  <a:pt x="1762034" y="594366"/>
                  <a:pt x="1889760" y="620492"/>
                </a:cubicBezTo>
                <a:cubicBezTo>
                  <a:pt x="2017486" y="646618"/>
                  <a:pt x="2238103" y="681452"/>
                  <a:pt x="2238103" y="681452"/>
                </a:cubicBezTo>
                <a:lnTo>
                  <a:pt x="2394857" y="707577"/>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51" name="ZoneTexte 50"/>
          <p:cNvSpPr txBox="1"/>
          <p:nvPr/>
        </p:nvSpPr>
        <p:spPr>
          <a:xfrm>
            <a:off x="3030104" y="4389796"/>
            <a:ext cx="1188720" cy="738664"/>
          </a:xfrm>
          <a:prstGeom prst="rect">
            <a:avLst/>
          </a:prstGeom>
          <a:noFill/>
        </p:spPr>
        <p:txBody>
          <a:bodyPr wrap="square" rtlCol="0">
            <a:spAutoFit/>
          </a:bodyPr>
          <a:lstStyle/>
          <a:p>
            <a:pPr defTabSz="685800"/>
            <a:r>
              <a:rPr lang="fr-FR" sz="1050" dirty="0" err="1">
                <a:solidFill>
                  <a:prstClr val="black"/>
                </a:solidFill>
                <a:latin typeface="Calibri" panose="020F0502020204030204"/>
              </a:rPr>
              <a:t>Deposition</a:t>
            </a:r>
            <a:r>
              <a:rPr lang="fr-FR" sz="1050" dirty="0">
                <a:solidFill>
                  <a:prstClr val="black"/>
                </a:solidFill>
                <a:latin typeface="Calibri" panose="020F0502020204030204"/>
              </a:rPr>
              <a:t> of </a:t>
            </a:r>
            <a:r>
              <a:rPr lang="fr-FR" sz="1050" dirty="0" err="1">
                <a:solidFill>
                  <a:prstClr val="black"/>
                </a:solidFill>
                <a:latin typeface="Calibri" panose="020F0502020204030204"/>
              </a:rPr>
              <a:t>clay</a:t>
            </a:r>
            <a:r>
              <a:rPr lang="fr-FR" sz="1050" dirty="0">
                <a:solidFill>
                  <a:prstClr val="black"/>
                </a:solidFill>
                <a:latin typeface="Calibri" panose="020F0502020204030204"/>
              </a:rPr>
              <a:t> rock formation </a:t>
            </a:r>
            <a:r>
              <a:rPr lang="fr-FR" sz="1050" dirty="0" err="1">
                <a:solidFill>
                  <a:prstClr val="black"/>
                </a:solidFill>
                <a:latin typeface="Calibri" panose="020F0502020204030204"/>
              </a:rPr>
              <a:t>from</a:t>
            </a:r>
            <a:r>
              <a:rPr lang="fr-FR" sz="1050" dirty="0">
                <a:solidFill>
                  <a:prstClr val="black"/>
                </a:solidFill>
                <a:latin typeface="Calibri" panose="020F0502020204030204"/>
              </a:rPr>
              <a:t> </a:t>
            </a:r>
            <a:r>
              <a:rPr lang="fr-FR" sz="1050" dirty="0" err="1">
                <a:solidFill>
                  <a:prstClr val="black"/>
                </a:solidFill>
                <a:latin typeface="Calibri" panose="020F0502020204030204"/>
              </a:rPr>
              <a:t>ancient</a:t>
            </a:r>
            <a:r>
              <a:rPr lang="fr-FR" sz="1050" dirty="0">
                <a:solidFill>
                  <a:prstClr val="black"/>
                </a:solidFill>
                <a:latin typeface="Calibri" panose="020F0502020204030204"/>
              </a:rPr>
              <a:t> </a:t>
            </a:r>
            <a:r>
              <a:rPr lang="fr-FR" sz="1050" dirty="0" err="1">
                <a:solidFill>
                  <a:prstClr val="black"/>
                </a:solidFill>
                <a:latin typeface="Calibri" panose="020F0502020204030204"/>
              </a:rPr>
              <a:t>oceans</a:t>
            </a:r>
            <a:endParaRPr lang="fr-FR" sz="1050" dirty="0">
              <a:solidFill>
                <a:prstClr val="black"/>
              </a:solidFill>
              <a:latin typeface="Calibri" panose="020F0502020204030204"/>
            </a:endParaRPr>
          </a:p>
        </p:txBody>
      </p:sp>
      <p:sp>
        <p:nvSpPr>
          <p:cNvPr id="52" name="ZoneTexte 51"/>
          <p:cNvSpPr txBox="1"/>
          <p:nvPr/>
        </p:nvSpPr>
        <p:spPr>
          <a:xfrm flipH="1">
            <a:off x="9574213" y="4574551"/>
            <a:ext cx="614835" cy="300082"/>
          </a:xfrm>
          <a:prstGeom prst="rect">
            <a:avLst/>
          </a:prstGeom>
          <a:noFill/>
        </p:spPr>
        <p:txBody>
          <a:bodyPr wrap="square" rtlCol="0">
            <a:spAutoFit/>
          </a:bodyPr>
          <a:lstStyle/>
          <a:p>
            <a:pPr defTabSz="685800"/>
            <a:r>
              <a:rPr lang="fr-FR" sz="1350" b="1" baseline="30000" dirty="0" smtClean="0">
                <a:solidFill>
                  <a:srgbClr val="FF0000"/>
                </a:solidFill>
                <a:latin typeface="Calibri" panose="020F0502020204030204"/>
              </a:rPr>
              <a:t>129</a:t>
            </a:r>
            <a:r>
              <a:rPr lang="fr-FR" sz="1350" b="1" dirty="0" smtClean="0">
                <a:solidFill>
                  <a:srgbClr val="FF0000"/>
                </a:solidFill>
                <a:latin typeface="Calibri" panose="020F0502020204030204"/>
              </a:rPr>
              <a:t>I</a:t>
            </a:r>
            <a:endParaRPr lang="fr-FR" sz="1350" b="1" dirty="0">
              <a:solidFill>
                <a:srgbClr val="FF0000"/>
              </a:solidFill>
              <a:latin typeface="Calibri" panose="020F0502020204030204"/>
            </a:endParaRPr>
          </a:p>
        </p:txBody>
      </p:sp>
      <p:sp>
        <p:nvSpPr>
          <p:cNvPr id="53" name="ZoneTexte 52"/>
          <p:cNvSpPr txBox="1"/>
          <p:nvPr/>
        </p:nvSpPr>
        <p:spPr>
          <a:xfrm>
            <a:off x="9185366" y="4173794"/>
            <a:ext cx="1934668" cy="461665"/>
          </a:xfrm>
          <a:prstGeom prst="rect">
            <a:avLst/>
          </a:prstGeom>
          <a:noFill/>
        </p:spPr>
        <p:txBody>
          <a:bodyPr wrap="square" rtlCol="0">
            <a:spAutoFit/>
          </a:bodyPr>
          <a:lstStyle/>
          <a:p>
            <a:pPr defTabSz="685800"/>
            <a:r>
              <a:rPr lang="fr-FR" sz="1200" dirty="0" err="1" smtClean="0">
                <a:solidFill>
                  <a:prstClr val="black"/>
                </a:solidFill>
                <a:latin typeface="Calibri" panose="020F0502020204030204"/>
              </a:rPr>
              <a:t>Disposal</a:t>
            </a:r>
            <a:r>
              <a:rPr lang="fr-FR" sz="1200" dirty="0" smtClean="0">
                <a:solidFill>
                  <a:prstClr val="black"/>
                </a:solidFill>
                <a:latin typeface="Calibri" panose="020F0502020204030204"/>
              </a:rPr>
              <a:t>: Maximal </a:t>
            </a:r>
            <a:r>
              <a:rPr lang="fr-FR" sz="1200" dirty="0">
                <a:solidFill>
                  <a:prstClr val="black"/>
                </a:solidFill>
                <a:latin typeface="Calibri" panose="020F0502020204030204"/>
              </a:rPr>
              <a:t>HLW/SF impact (case Nagra)</a:t>
            </a:r>
          </a:p>
        </p:txBody>
      </p:sp>
      <p:sp>
        <p:nvSpPr>
          <p:cNvPr id="54" name="ZoneTexte 53"/>
          <p:cNvSpPr txBox="1"/>
          <p:nvPr/>
        </p:nvSpPr>
        <p:spPr>
          <a:xfrm>
            <a:off x="7408150" y="5044332"/>
            <a:ext cx="830677" cy="276999"/>
          </a:xfrm>
          <a:prstGeom prst="rect">
            <a:avLst/>
          </a:prstGeom>
          <a:noFill/>
        </p:spPr>
        <p:txBody>
          <a:bodyPr wrap="none" rtlCol="0">
            <a:spAutoFit/>
          </a:bodyPr>
          <a:lstStyle/>
          <a:p>
            <a:pPr defTabSz="685800"/>
            <a:r>
              <a:rPr lang="fr-FR" sz="1200" dirty="0">
                <a:solidFill>
                  <a:prstClr val="black"/>
                </a:solidFill>
                <a:latin typeface="Calibri" panose="020F0502020204030204"/>
              </a:rPr>
              <a:t>No impact</a:t>
            </a:r>
          </a:p>
        </p:txBody>
      </p:sp>
      <p:sp>
        <p:nvSpPr>
          <p:cNvPr id="3" name="ZoneTexte 2"/>
          <p:cNvSpPr txBox="1"/>
          <p:nvPr/>
        </p:nvSpPr>
        <p:spPr>
          <a:xfrm>
            <a:off x="6188585" y="1279879"/>
            <a:ext cx="961529" cy="992579"/>
          </a:xfrm>
          <a:prstGeom prst="rect">
            <a:avLst/>
          </a:prstGeom>
          <a:noFill/>
        </p:spPr>
        <p:txBody>
          <a:bodyPr wrap="square" rtlCol="0">
            <a:spAutoFit/>
          </a:bodyPr>
          <a:lstStyle/>
          <a:p>
            <a:pPr defTabSz="685800"/>
            <a:r>
              <a:rPr lang="fr-FR" sz="1350" dirty="0">
                <a:solidFill>
                  <a:prstClr val="black"/>
                </a:solidFill>
                <a:latin typeface="Calibri" panose="020F0502020204030204"/>
              </a:rPr>
              <a:t>DALY</a:t>
            </a:r>
          </a:p>
          <a:p>
            <a:pPr defTabSz="685800"/>
            <a:r>
              <a:rPr lang="fr-FR" sz="1350" dirty="0">
                <a:solidFill>
                  <a:prstClr val="black"/>
                </a:solidFill>
                <a:latin typeface="Calibri" panose="020F0502020204030204"/>
              </a:rPr>
              <a:t>/</a:t>
            </a:r>
            <a:r>
              <a:rPr lang="fr-FR" sz="1350" dirty="0" err="1">
                <a:solidFill>
                  <a:prstClr val="black"/>
                </a:solidFill>
                <a:latin typeface="Calibri" panose="020F0502020204030204"/>
              </a:rPr>
              <a:t>yr</a:t>
            </a:r>
            <a:endParaRPr lang="fr-FR" sz="1350" dirty="0">
              <a:solidFill>
                <a:prstClr val="black"/>
              </a:solidFill>
              <a:latin typeface="Calibri" panose="020F0502020204030204"/>
            </a:endParaRPr>
          </a:p>
          <a:p>
            <a:pPr defTabSz="685800"/>
            <a:r>
              <a:rPr lang="fr-FR" sz="1050" dirty="0">
                <a:solidFill>
                  <a:prstClr val="black"/>
                </a:solidFill>
                <a:latin typeface="Calibri" panose="020F0502020204030204"/>
              </a:rPr>
              <a:t>(</a:t>
            </a:r>
            <a:r>
              <a:rPr lang="fr-FR" sz="1050" dirty="0" err="1">
                <a:solidFill>
                  <a:prstClr val="black"/>
                </a:solidFill>
                <a:latin typeface="Calibri" panose="020F0502020204030204"/>
              </a:rPr>
              <a:t>Japan</a:t>
            </a:r>
            <a:endParaRPr lang="fr-FR" sz="1050" dirty="0">
              <a:solidFill>
                <a:prstClr val="black"/>
              </a:solidFill>
              <a:latin typeface="Calibri" panose="020F0502020204030204"/>
            </a:endParaRPr>
          </a:p>
          <a:p>
            <a:pPr defTabSz="685800"/>
            <a:r>
              <a:rPr lang="fr-FR" sz="1050" dirty="0" err="1">
                <a:solidFill>
                  <a:prstClr val="black"/>
                </a:solidFill>
                <a:latin typeface="Calibri" panose="020F0502020204030204"/>
              </a:rPr>
              <a:t>Average</a:t>
            </a:r>
            <a:r>
              <a:rPr lang="fr-FR" sz="1050" dirty="0">
                <a:solidFill>
                  <a:prstClr val="black"/>
                </a:solidFill>
                <a:latin typeface="Calibri" panose="020F0502020204030204"/>
              </a:rPr>
              <a:t> man/</a:t>
            </a:r>
            <a:r>
              <a:rPr lang="fr-FR" sz="1050" dirty="0" err="1">
                <a:solidFill>
                  <a:prstClr val="black"/>
                </a:solidFill>
                <a:latin typeface="Calibri" panose="020F0502020204030204"/>
              </a:rPr>
              <a:t>woman</a:t>
            </a:r>
            <a:r>
              <a:rPr lang="fr-FR" sz="1050" dirty="0">
                <a:solidFill>
                  <a:prstClr val="black"/>
                </a:solidFill>
                <a:latin typeface="Calibri" panose="020F0502020204030204"/>
              </a:rPr>
              <a:t>)</a:t>
            </a:r>
          </a:p>
        </p:txBody>
      </p:sp>
      <p:sp>
        <p:nvSpPr>
          <p:cNvPr id="4" name="ZoneTexte 3"/>
          <p:cNvSpPr txBox="1"/>
          <p:nvPr/>
        </p:nvSpPr>
        <p:spPr>
          <a:xfrm>
            <a:off x="6527106" y="3055177"/>
            <a:ext cx="670376" cy="2377574"/>
          </a:xfrm>
          <a:prstGeom prst="rect">
            <a:avLst/>
          </a:prstGeom>
          <a:noFill/>
        </p:spPr>
        <p:txBody>
          <a:bodyPr wrap="none" rtlCol="0">
            <a:spAutoFit/>
          </a:bodyPr>
          <a:lstStyle/>
          <a:p>
            <a:pPr defTabSz="685800"/>
            <a:r>
              <a:rPr lang="fr-FR" sz="1350" dirty="0">
                <a:solidFill>
                  <a:prstClr val="black"/>
                </a:solidFill>
                <a:latin typeface="Calibri" panose="020F0502020204030204"/>
              </a:rPr>
              <a:t>60 min</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 6 min</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30 sec</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3 sec</a:t>
            </a:r>
          </a:p>
          <a:p>
            <a:pPr defTabSz="685800"/>
            <a:endParaRPr lang="fr-FR" sz="1350" dirty="0">
              <a:solidFill>
                <a:prstClr val="black"/>
              </a:solidFill>
              <a:latin typeface="Calibri" panose="020F0502020204030204"/>
            </a:endParaRPr>
          </a:p>
          <a:p>
            <a:pPr defTabSz="685800"/>
            <a:r>
              <a:rPr lang="fr-FR" sz="1350" dirty="0">
                <a:solidFill>
                  <a:prstClr val="black"/>
                </a:solidFill>
                <a:latin typeface="Calibri" panose="020F0502020204030204"/>
              </a:rPr>
              <a:t>0.3 sec</a:t>
            </a:r>
          </a:p>
          <a:p>
            <a:pPr defTabSz="685800"/>
            <a:endParaRPr lang="fr-FR" sz="1350" dirty="0">
              <a:solidFill>
                <a:prstClr val="black"/>
              </a:solidFill>
              <a:latin typeface="Calibri" panose="020F0502020204030204"/>
            </a:endParaRPr>
          </a:p>
          <a:p>
            <a:pPr defTabSz="685800"/>
            <a:endParaRPr lang="fr-FR" sz="1350" dirty="0">
              <a:solidFill>
                <a:prstClr val="black"/>
              </a:solidFill>
              <a:latin typeface="Calibri" panose="020F0502020204030204"/>
            </a:endParaRPr>
          </a:p>
        </p:txBody>
      </p:sp>
      <p:sp>
        <p:nvSpPr>
          <p:cNvPr id="10" name="ZoneTexte 9"/>
          <p:cNvSpPr txBox="1"/>
          <p:nvPr/>
        </p:nvSpPr>
        <p:spPr>
          <a:xfrm>
            <a:off x="2627813" y="2787981"/>
            <a:ext cx="1916623" cy="300082"/>
          </a:xfrm>
          <a:prstGeom prst="rect">
            <a:avLst/>
          </a:prstGeom>
          <a:noFill/>
        </p:spPr>
        <p:txBody>
          <a:bodyPr wrap="square" rtlCol="0">
            <a:spAutoFit/>
          </a:bodyPr>
          <a:lstStyle/>
          <a:p>
            <a:pPr defTabSz="685800"/>
            <a:r>
              <a:rPr lang="fr-FR" sz="1350" dirty="0">
                <a:solidFill>
                  <a:prstClr val="white"/>
                </a:solidFill>
                <a:latin typeface="Calibri" panose="020F0502020204030204"/>
              </a:rPr>
              <a:t>General public</a:t>
            </a:r>
          </a:p>
        </p:txBody>
      </p:sp>
      <p:pic>
        <p:nvPicPr>
          <p:cNvPr id="60" name="Image 59"/>
          <p:cNvPicPr>
            <a:picLocks noChangeAspect="1"/>
          </p:cNvPicPr>
          <p:nvPr/>
        </p:nvPicPr>
        <p:blipFill>
          <a:blip r:embed="rId3"/>
          <a:stretch>
            <a:fillRect/>
          </a:stretch>
        </p:blipFill>
        <p:spPr>
          <a:xfrm>
            <a:off x="2518742" y="5242235"/>
            <a:ext cx="4121759" cy="591897"/>
          </a:xfrm>
          <a:prstGeom prst="rect">
            <a:avLst/>
          </a:prstGeom>
        </p:spPr>
      </p:pic>
      <p:cxnSp>
        <p:nvCxnSpPr>
          <p:cNvPr id="63" name="Connecteur droit avec flèche 62"/>
          <p:cNvCxnSpPr/>
          <p:nvPr/>
        </p:nvCxnSpPr>
        <p:spPr>
          <a:xfrm>
            <a:off x="3405051" y="5105377"/>
            <a:ext cx="0" cy="203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5" name="Image 64"/>
          <p:cNvPicPr>
            <a:picLocks noChangeAspect="1"/>
          </p:cNvPicPr>
          <p:nvPr/>
        </p:nvPicPr>
        <p:blipFill rotWithShape="1">
          <a:blip r:embed="rId4"/>
          <a:srcRect r="17790"/>
          <a:stretch/>
        </p:blipFill>
        <p:spPr>
          <a:xfrm>
            <a:off x="7717633" y="5292089"/>
            <a:ext cx="2840705" cy="514350"/>
          </a:xfrm>
          <a:prstGeom prst="rect">
            <a:avLst/>
          </a:prstGeom>
        </p:spPr>
      </p:pic>
      <p:sp>
        <p:nvSpPr>
          <p:cNvPr id="2" name="Double flèche horizontale 1"/>
          <p:cNvSpPr/>
          <p:nvPr/>
        </p:nvSpPr>
        <p:spPr>
          <a:xfrm>
            <a:off x="7181162" y="5210401"/>
            <a:ext cx="1341456" cy="1937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cxnSp>
        <p:nvCxnSpPr>
          <p:cNvPr id="67" name="Connecteur droit 66"/>
          <p:cNvCxnSpPr/>
          <p:nvPr/>
        </p:nvCxnSpPr>
        <p:spPr>
          <a:xfrm flipH="1" flipV="1">
            <a:off x="6345811" y="5171289"/>
            <a:ext cx="132389" cy="126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H="1" flipV="1">
            <a:off x="6679065" y="5327797"/>
            <a:ext cx="132389" cy="126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4816311" y="4712961"/>
            <a:ext cx="693054" cy="415498"/>
          </a:xfrm>
          <a:prstGeom prst="rect">
            <a:avLst/>
          </a:prstGeom>
          <a:noFill/>
        </p:spPr>
        <p:txBody>
          <a:bodyPr wrap="square" rtlCol="0">
            <a:spAutoFit/>
          </a:bodyPr>
          <a:lstStyle/>
          <a:p>
            <a:pPr defTabSz="685800"/>
            <a:r>
              <a:rPr lang="fr-FR" sz="1050" dirty="0">
                <a:solidFill>
                  <a:prstClr val="black"/>
                </a:solidFill>
                <a:latin typeface="Calibri" panose="020F0502020204030204"/>
              </a:rPr>
              <a:t>Homo sapiens</a:t>
            </a:r>
          </a:p>
        </p:txBody>
      </p:sp>
      <p:cxnSp>
        <p:nvCxnSpPr>
          <p:cNvPr id="71" name="Connecteur droit avec flèche 70"/>
          <p:cNvCxnSpPr>
            <a:stCxn id="69" idx="2"/>
          </p:cNvCxnSpPr>
          <p:nvPr/>
        </p:nvCxnSpPr>
        <p:spPr>
          <a:xfrm flipH="1">
            <a:off x="5099866" y="5128459"/>
            <a:ext cx="62972" cy="163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5800970" y="4839407"/>
            <a:ext cx="775229" cy="253916"/>
          </a:xfrm>
          <a:prstGeom prst="rect">
            <a:avLst/>
          </a:prstGeom>
          <a:noFill/>
        </p:spPr>
        <p:txBody>
          <a:bodyPr wrap="square" rtlCol="0">
            <a:spAutoFit/>
          </a:bodyPr>
          <a:lstStyle/>
          <a:p>
            <a:pPr defTabSz="685800"/>
            <a:r>
              <a:rPr lang="fr-FR" sz="1050" dirty="0" err="1">
                <a:solidFill>
                  <a:prstClr val="black"/>
                </a:solidFill>
                <a:latin typeface="Calibri" panose="020F0502020204030204"/>
              </a:rPr>
              <a:t>pyramids</a:t>
            </a:r>
            <a:endParaRPr lang="fr-FR" sz="1050" dirty="0">
              <a:solidFill>
                <a:prstClr val="black"/>
              </a:solidFill>
              <a:latin typeface="Calibri" panose="020F0502020204030204"/>
            </a:endParaRPr>
          </a:p>
        </p:txBody>
      </p:sp>
      <p:cxnSp>
        <p:nvCxnSpPr>
          <p:cNvPr id="76" name="Connecteur droit avec flèche 75"/>
          <p:cNvCxnSpPr>
            <a:stCxn id="74" idx="2"/>
          </p:cNvCxnSpPr>
          <p:nvPr/>
        </p:nvCxnSpPr>
        <p:spPr>
          <a:xfrm flipH="1">
            <a:off x="6134228" y="5093323"/>
            <a:ext cx="54356" cy="234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5406" y="513534"/>
            <a:ext cx="12192000" cy="830997"/>
          </a:xfrm>
          <a:prstGeom prst="rect">
            <a:avLst/>
          </a:prstGeom>
          <a:noFill/>
        </p:spPr>
        <p:txBody>
          <a:bodyPr wrap="square" rtlCol="0">
            <a:spAutoFit/>
          </a:bodyPr>
          <a:lstStyle/>
          <a:p>
            <a:r>
              <a:rPr lang="en-US" sz="2400" dirty="0" smtClean="0"/>
              <a:t>Radiological risks for the very far future: Example geological disposal in clay formations of spent fuel. </a:t>
            </a:r>
            <a:endParaRPr lang="en-US" sz="2400" dirty="0"/>
          </a:p>
        </p:txBody>
      </p:sp>
      <p:sp>
        <p:nvSpPr>
          <p:cNvPr id="18" name="ZoneTexte 17"/>
          <p:cNvSpPr txBox="1"/>
          <p:nvPr/>
        </p:nvSpPr>
        <p:spPr>
          <a:xfrm>
            <a:off x="65406" y="6039640"/>
            <a:ext cx="12069767" cy="830997"/>
          </a:xfrm>
          <a:prstGeom prst="rect">
            <a:avLst/>
          </a:prstGeom>
          <a:noFill/>
        </p:spPr>
        <p:txBody>
          <a:bodyPr wrap="square" rtlCol="0">
            <a:spAutoFit/>
          </a:bodyPr>
          <a:lstStyle/>
          <a:p>
            <a:r>
              <a:rPr lang="fr-FR" sz="1600" dirty="0" err="1" smtClean="0"/>
              <a:t>Risk</a:t>
            </a:r>
            <a:r>
              <a:rPr lang="fr-FR" sz="1600" dirty="0" smtClean="0"/>
              <a:t> </a:t>
            </a:r>
            <a:r>
              <a:rPr lang="fr-FR" sz="1600" dirty="0" err="1" smtClean="0"/>
              <a:t>from</a:t>
            </a:r>
            <a:r>
              <a:rPr lang="fr-FR" sz="1600" dirty="0" smtClean="0"/>
              <a:t> </a:t>
            </a:r>
            <a:r>
              <a:rPr lang="fr-FR" sz="1600" dirty="0" err="1" smtClean="0"/>
              <a:t>geologically</a:t>
            </a:r>
            <a:r>
              <a:rPr lang="fr-FR" sz="1600" dirty="0" smtClean="0"/>
              <a:t> </a:t>
            </a:r>
            <a:r>
              <a:rPr lang="fr-FR" sz="1600" dirty="0" err="1" smtClean="0"/>
              <a:t>disposed</a:t>
            </a:r>
            <a:r>
              <a:rPr lang="fr-FR" sz="1600" dirty="0" smtClean="0"/>
              <a:t> fuel </a:t>
            </a:r>
            <a:r>
              <a:rPr lang="fr-FR" sz="1600" dirty="0" err="1" smtClean="0"/>
              <a:t>debris</a:t>
            </a:r>
            <a:r>
              <a:rPr lang="fr-FR" sz="1600" dirty="0" smtClean="0"/>
              <a:t> </a:t>
            </a:r>
            <a:r>
              <a:rPr lang="fr-FR" sz="1600" dirty="0" err="1" smtClean="0"/>
              <a:t>may</a:t>
            </a:r>
            <a:r>
              <a:rPr lang="fr-FR" sz="1600" dirty="0" smtClean="0"/>
              <a:t> </a:t>
            </a:r>
            <a:r>
              <a:rPr lang="fr-FR" sz="1600" dirty="0" err="1" smtClean="0"/>
              <a:t>even</a:t>
            </a:r>
            <a:r>
              <a:rPr lang="fr-FR" sz="1600" dirty="0" smtClean="0"/>
              <a:t> </a:t>
            </a:r>
            <a:r>
              <a:rPr lang="fr-FR" sz="1600" dirty="0" err="1" smtClean="0"/>
              <a:t>be</a:t>
            </a:r>
            <a:r>
              <a:rPr lang="fr-FR" sz="1600" dirty="0" smtClean="0"/>
              <a:t> </a:t>
            </a:r>
            <a:r>
              <a:rPr lang="fr-FR" sz="1600" dirty="0" err="1" smtClean="0"/>
              <a:t>lower</a:t>
            </a:r>
            <a:r>
              <a:rPr lang="fr-FR" sz="1600" dirty="0" smtClean="0"/>
              <a:t> </a:t>
            </a:r>
            <a:r>
              <a:rPr lang="fr-FR" sz="1600" dirty="0" err="1" smtClean="0"/>
              <a:t>than</a:t>
            </a:r>
            <a:r>
              <a:rPr lang="fr-FR" sz="1600" dirty="0" smtClean="0"/>
              <a:t> </a:t>
            </a:r>
            <a:r>
              <a:rPr lang="fr-FR" sz="1600" dirty="0" err="1" smtClean="0"/>
              <a:t>that</a:t>
            </a:r>
            <a:r>
              <a:rPr lang="fr-FR" sz="1600" dirty="0" smtClean="0"/>
              <a:t> of </a:t>
            </a:r>
            <a:r>
              <a:rPr lang="fr-FR" sz="1600" dirty="0" err="1" smtClean="0"/>
              <a:t>spent</a:t>
            </a:r>
            <a:r>
              <a:rPr lang="fr-FR" sz="1600" dirty="0" smtClean="0"/>
              <a:t> fuel as the dose </a:t>
            </a:r>
            <a:r>
              <a:rPr lang="fr-FR" sz="1600" dirty="0" err="1" smtClean="0"/>
              <a:t>dominating</a:t>
            </a:r>
            <a:r>
              <a:rPr lang="fr-FR" sz="1600" dirty="0" smtClean="0"/>
              <a:t> </a:t>
            </a:r>
            <a:r>
              <a:rPr lang="fr-FR" sz="1600" baseline="30000" dirty="0" smtClean="0"/>
              <a:t>129</a:t>
            </a:r>
            <a:r>
              <a:rPr lang="fr-FR" sz="1600" dirty="0" smtClean="0"/>
              <a:t>I (and probable </a:t>
            </a:r>
            <a:r>
              <a:rPr lang="fr-FR" sz="1600" baseline="30000" dirty="0" smtClean="0"/>
              <a:t>36</a:t>
            </a:r>
            <a:r>
              <a:rPr lang="fr-FR" sz="1600" dirty="0" smtClean="0"/>
              <a:t>Cl) </a:t>
            </a:r>
            <a:r>
              <a:rPr lang="fr-FR" sz="1600" dirty="0" err="1" smtClean="0"/>
              <a:t>is</a:t>
            </a:r>
            <a:r>
              <a:rPr lang="fr-FR" sz="1600" dirty="0" smtClean="0"/>
              <a:t> </a:t>
            </a:r>
            <a:r>
              <a:rPr lang="fr-FR" sz="1600" dirty="0" err="1" smtClean="0"/>
              <a:t>already</a:t>
            </a:r>
            <a:r>
              <a:rPr lang="fr-FR" sz="1600" dirty="0" smtClean="0"/>
              <a:t> </a:t>
            </a:r>
            <a:r>
              <a:rPr lang="fr-FR" sz="1600" dirty="0" err="1" smtClean="0"/>
              <a:t>largely</a:t>
            </a:r>
            <a:r>
              <a:rPr lang="fr-FR" sz="1600" dirty="0" smtClean="0"/>
              <a:t> </a:t>
            </a:r>
            <a:r>
              <a:rPr lang="fr-FR" sz="1600" dirty="0" err="1" smtClean="0"/>
              <a:t>released</a:t>
            </a:r>
            <a:r>
              <a:rPr lang="fr-FR" sz="1600" dirty="0" smtClean="0"/>
              <a:t> in th accident and </a:t>
            </a:r>
            <a:r>
              <a:rPr lang="fr-FR" sz="1600" dirty="0" err="1" smtClean="0"/>
              <a:t>through</a:t>
            </a:r>
            <a:r>
              <a:rPr lang="fr-FR" sz="1600" dirty="0" smtClean="0"/>
              <a:t> </a:t>
            </a:r>
            <a:r>
              <a:rPr lang="fr-FR" sz="1600" dirty="0" err="1" smtClean="0"/>
              <a:t>cooling</a:t>
            </a:r>
            <a:endParaRPr lang="fr-FR" sz="1600" dirty="0" smtClean="0"/>
          </a:p>
          <a:p>
            <a:r>
              <a:rPr lang="fr-FR" sz="1600" dirty="0" err="1" smtClean="0">
                <a:solidFill>
                  <a:srgbClr val="FF0000"/>
                </a:solidFill>
              </a:rPr>
              <a:t>Vitrified</a:t>
            </a:r>
            <a:r>
              <a:rPr lang="fr-FR" sz="1600" dirty="0" smtClean="0">
                <a:solidFill>
                  <a:srgbClr val="FF0000"/>
                </a:solidFill>
              </a:rPr>
              <a:t> </a:t>
            </a:r>
            <a:r>
              <a:rPr lang="fr-FR" sz="1600" dirty="0" err="1" smtClean="0">
                <a:solidFill>
                  <a:srgbClr val="FF0000"/>
                </a:solidFill>
              </a:rPr>
              <a:t>debris</a:t>
            </a:r>
            <a:r>
              <a:rPr lang="fr-FR" sz="1600" dirty="0" smtClean="0">
                <a:solidFill>
                  <a:srgbClr val="FF0000"/>
                </a:solidFill>
              </a:rPr>
              <a:t> are </a:t>
            </a:r>
            <a:r>
              <a:rPr lang="fr-FR" sz="1600" dirty="0" err="1" smtClean="0">
                <a:solidFill>
                  <a:srgbClr val="FF0000"/>
                </a:solidFill>
              </a:rPr>
              <a:t>unlikely</a:t>
            </a:r>
            <a:r>
              <a:rPr lang="fr-FR" sz="1600" dirty="0" smtClean="0">
                <a:solidFill>
                  <a:srgbClr val="FF0000"/>
                </a:solidFill>
              </a:rPr>
              <a:t> to </a:t>
            </a:r>
            <a:r>
              <a:rPr lang="fr-FR" sz="1600" dirty="0" err="1" smtClean="0">
                <a:solidFill>
                  <a:srgbClr val="FF0000"/>
                </a:solidFill>
              </a:rPr>
              <a:t>provide</a:t>
            </a:r>
            <a:r>
              <a:rPr lang="fr-FR" sz="1600" dirty="0" smtClean="0">
                <a:solidFill>
                  <a:srgbClr val="FF0000"/>
                </a:solidFill>
              </a:rPr>
              <a:t> </a:t>
            </a:r>
            <a:r>
              <a:rPr lang="fr-FR" sz="1600" dirty="0" err="1" smtClean="0">
                <a:solidFill>
                  <a:srgbClr val="FF0000"/>
                </a:solidFill>
              </a:rPr>
              <a:t>further</a:t>
            </a:r>
            <a:r>
              <a:rPr lang="fr-FR" sz="1600" dirty="0" smtClean="0">
                <a:solidFill>
                  <a:srgbClr val="FF0000"/>
                </a:solidFill>
              </a:rPr>
              <a:t> </a:t>
            </a:r>
            <a:r>
              <a:rPr lang="fr-FR" sz="1600" dirty="0" err="1" smtClean="0">
                <a:solidFill>
                  <a:srgbClr val="FF0000"/>
                </a:solidFill>
              </a:rPr>
              <a:t>safety</a:t>
            </a:r>
            <a:r>
              <a:rPr lang="fr-FR" sz="1600" dirty="0" smtClean="0">
                <a:solidFill>
                  <a:srgbClr val="FF0000"/>
                </a:solidFill>
              </a:rPr>
              <a:t> gains </a:t>
            </a:r>
            <a:r>
              <a:rPr lang="fr-FR" sz="1600" dirty="0" err="1" smtClean="0">
                <a:solidFill>
                  <a:srgbClr val="FF0000"/>
                </a:solidFill>
              </a:rPr>
              <a:t>compared</a:t>
            </a:r>
            <a:r>
              <a:rPr lang="fr-FR" sz="1600" dirty="0" smtClean="0">
                <a:solidFill>
                  <a:srgbClr val="FF0000"/>
                </a:solidFill>
              </a:rPr>
              <a:t> to non </a:t>
            </a:r>
            <a:r>
              <a:rPr lang="fr-FR" sz="1600" dirty="0" err="1" smtClean="0">
                <a:solidFill>
                  <a:srgbClr val="FF0000"/>
                </a:solidFill>
              </a:rPr>
              <a:t>vitrified</a:t>
            </a:r>
            <a:r>
              <a:rPr lang="fr-FR" sz="1600" dirty="0" smtClean="0">
                <a:solidFill>
                  <a:srgbClr val="FF0000"/>
                </a:solidFill>
              </a:rPr>
              <a:t> </a:t>
            </a:r>
            <a:r>
              <a:rPr lang="fr-FR" sz="1600" dirty="0" err="1" smtClean="0">
                <a:solidFill>
                  <a:srgbClr val="FF0000"/>
                </a:solidFill>
              </a:rPr>
              <a:t>containered</a:t>
            </a:r>
            <a:r>
              <a:rPr lang="fr-FR" sz="1600" dirty="0" smtClean="0">
                <a:solidFill>
                  <a:srgbClr val="FF0000"/>
                </a:solidFill>
              </a:rPr>
              <a:t> </a:t>
            </a:r>
            <a:r>
              <a:rPr lang="fr-FR" sz="1600" dirty="0" err="1" smtClean="0">
                <a:solidFill>
                  <a:srgbClr val="FF0000"/>
                </a:solidFill>
              </a:rPr>
              <a:t>debris</a:t>
            </a:r>
            <a:endParaRPr lang="fr-FR" sz="1600" dirty="0">
              <a:solidFill>
                <a:srgbClr val="FF0000"/>
              </a:solidFill>
            </a:endParaRPr>
          </a:p>
        </p:txBody>
      </p:sp>
      <p:sp>
        <p:nvSpPr>
          <p:cNvPr id="23" name="ZoneTexte 22"/>
          <p:cNvSpPr txBox="1"/>
          <p:nvPr/>
        </p:nvSpPr>
        <p:spPr>
          <a:xfrm>
            <a:off x="3754105" y="2790895"/>
            <a:ext cx="3329245" cy="300082"/>
          </a:xfrm>
          <a:prstGeom prst="rect">
            <a:avLst/>
          </a:prstGeom>
          <a:noFill/>
        </p:spPr>
        <p:txBody>
          <a:bodyPr wrap="none" rtlCol="0">
            <a:spAutoFit/>
          </a:bodyPr>
          <a:lstStyle/>
          <a:p>
            <a:pPr defTabSz="685800"/>
            <a:r>
              <a:rPr lang="fr-FR" sz="1350" dirty="0">
                <a:solidFill>
                  <a:prstClr val="black"/>
                </a:solidFill>
                <a:latin typeface="Calibri" panose="020F0502020204030204"/>
              </a:rPr>
              <a:t>Natural background radiation at </a:t>
            </a:r>
            <a:r>
              <a:rPr lang="fr-FR" sz="1350" dirty="0" err="1">
                <a:solidFill>
                  <a:prstClr val="black"/>
                </a:solidFill>
                <a:latin typeface="Calibri" panose="020F0502020204030204"/>
              </a:rPr>
              <a:t>disposal</a:t>
            </a:r>
            <a:r>
              <a:rPr lang="fr-FR" sz="1350" dirty="0">
                <a:solidFill>
                  <a:prstClr val="black"/>
                </a:solidFill>
                <a:latin typeface="Calibri" panose="020F0502020204030204"/>
              </a:rPr>
              <a:t> site</a:t>
            </a:r>
          </a:p>
        </p:txBody>
      </p:sp>
      <p:sp>
        <p:nvSpPr>
          <p:cNvPr id="25" name="ZoneTexte 24"/>
          <p:cNvSpPr txBox="1"/>
          <p:nvPr/>
        </p:nvSpPr>
        <p:spPr>
          <a:xfrm>
            <a:off x="645729" y="43332"/>
            <a:ext cx="11031353" cy="461665"/>
          </a:xfrm>
          <a:prstGeom prst="rect">
            <a:avLst/>
          </a:prstGeom>
          <a:noFill/>
        </p:spPr>
        <p:txBody>
          <a:bodyPr wrap="none" rtlCol="0">
            <a:spAutoFit/>
          </a:bodyPr>
          <a:lstStyle/>
          <a:p>
            <a:r>
              <a:rPr lang="en-US" sz="2400" dirty="0" smtClean="0">
                <a:solidFill>
                  <a:schemeClr val="accent1">
                    <a:lumMod val="50000"/>
                  </a:schemeClr>
                </a:solidFill>
              </a:rPr>
              <a:t>Only geological disposal provides the long term safety needed for multiples generations</a:t>
            </a:r>
            <a:endParaRPr lang="en-US" sz="2400" dirty="0">
              <a:solidFill>
                <a:schemeClr val="accent1">
                  <a:lumMod val="50000"/>
                </a:schemeClr>
              </a:solidFill>
            </a:endParaRPr>
          </a:p>
        </p:txBody>
      </p:sp>
      <p:sp>
        <p:nvSpPr>
          <p:cNvPr id="31" name="Forme libre 30"/>
          <p:cNvSpPr/>
          <p:nvPr/>
        </p:nvSpPr>
        <p:spPr>
          <a:xfrm>
            <a:off x="7198963" y="3112244"/>
            <a:ext cx="147234" cy="2095187"/>
          </a:xfrm>
          <a:custGeom>
            <a:avLst/>
            <a:gdLst>
              <a:gd name="connsiteX0" fmla="*/ 0 w 147234"/>
              <a:gd name="connsiteY0" fmla="*/ 33912 h 2095187"/>
              <a:gd name="connsiteX1" fmla="*/ 77491 w 147234"/>
              <a:gd name="connsiteY1" fmla="*/ 41661 h 2095187"/>
              <a:gd name="connsiteX2" fmla="*/ 108488 w 147234"/>
              <a:gd name="connsiteY2" fmla="*/ 196644 h 2095187"/>
              <a:gd name="connsiteX3" fmla="*/ 147234 w 147234"/>
              <a:gd name="connsiteY3" fmla="*/ 2095187 h 2095187"/>
              <a:gd name="connsiteX4" fmla="*/ 147234 w 147234"/>
              <a:gd name="connsiteY4" fmla="*/ 2095187 h 209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34" h="2095187">
                <a:moveTo>
                  <a:pt x="0" y="33912"/>
                </a:moveTo>
                <a:cubicBezTo>
                  <a:pt x="29705" y="24225"/>
                  <a:pt x="59410" y="14539"/>
                  <a:pt x="77491" y="41661"/>
                </a:cubicBezTo>
                <a:cubicBezTo>
                  <a:pt x="95572" y="68783"/>
                  <a:pt x="96864" y="-145610"/>
                  <a:pt x="108488" y="196644"/>
                </a:cubicBezTo>
                <a:cubicBezTo>
                  <a:pt x="120112" y="538898"/>
                  <a:pt x="147234" y="2095187"/>
                  <a:pt x="147234" y="2095187"/>
                </a:cubicBezTo>
                <a:lnTo>
                  <a:pt x="147234" y="2095187"/>
                </a:ln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32"/>
          <p:cNvCxnSpPr/>
          <p:nvPr/>
        </p:nvCxnSpPr>
        <p:spPr>
          <a:xfrm flipH="1" flipV="1">
            <a:off x="7260956" y="3750591"/>
            <a:ext cx="1261662" cy="131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8484514" y="3729402"/>
            <a:ext cx="1603324" cy="261610"/>
          </a:xfrm>
          <a:prstGeom prst="rect">
            <a:avLst/>
          </a:prstGeom>
          <a:noFill/>
        </p:spPr>
        <p:txBody>
          <a:bodyPr wrap="none" rtlCol="0">
            <a:spAutoFit/>
          </a:bodyPr>
          <a:lstStyle/>
          <a:p>
            <a:r>
              <a:rPr lang="fr-FR" sz="1100" dirty="0" err="1" smtClean="0"/>
              <a:t>Risk</a:t>
            </a:r>
            <a:r>
              <a:rPr lang="fr-FR" sz="1100" dirty="0" smtClean="0"/>
              <a:t> </a:t>
            </a:r>
            <a:r>
              <a:rPr lang="fr-FR" sz="1100" dirty="0" err="1" smtClean="0"/>
              <a:t>during</a:t>
            </a:r>
            <a:r>
              <a:rPr lang="fr-FR" sz="1100" dirty="0" smtClean="0"/>
              <a:t> manipulation</a:t>
            </a:r>
            <a:endParaRPr lang="fr-FR" sz="1100" dirty="0"/>
          </a:p>
        </p:txBody>
      </p:sp>
    </p:spTree>
    <p:extLst>
      <p:ext uri="{BB962C8B-B14F-4D97-AF65-F5344CB8AC3E}">
        <p14:creationId xmlns:p14="http://schemas.microsoft.com/office/powerpoint/2010/main" val="318143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en-US" dirty="0" smtClean="0"/>
              <a:t>Comparing </a:t>
            </a:r>
            <a:r>
              <a:rPr lang="en-US" dirty="0"/>
              <a:t>the fuel debris with spent nuclear </a:t>
            </a:r>
            <a:r>
              <a:rPr lang="en-US" dirty="0" smtClean="0"/>
              <a:t>fuel, the </a:t>
            </a:r>
            <a:r>
              <a:rPr lang="en-US" dirty="0"/>
              <a:t>‘washing’ of the fuel debris over many </a:t>
            </a:r>
            <a:r>
              <a:rPr lang="en-US" dirty="0" smtClean="0"/>
              <a:t>decades by </a:t>
            </a:r>
            <a:r>
              <a:rPr lang="en-US" dirty="0"/>
              <a:t>cooling water may remove a much larger </a:t>
            </a:r>
            <a:r>
              <a:rPr lang="en-US" dirty="0" smtClean="0"/>
              <a:t>fraction of </a:t>
            </a:r>
            <a:r>
              <a:rPr lang="en-US" dirty="0"/>
              <a:t>the </a:t>
            </a:r>
            <a:r>
              <a:rPr lang="en-US" dirty="0" smtClean="0"/>
              <a:t>more mobile radionuclides </a:t>
            </a:r>
            <a:r>
              <a:rPr lang="en-US" dirty="0"/>
              <a:t>(</a:t>
            </a:r>
            <a:r>
              <a:rPr lang="en-US" baseline="30000" dirty="0"/>
              <a:t>129</a:t>
            </a:r>
            <a:r>
              <a:rPr lang="en-US" dirty="0"/>
              <a:t>I, </a:t>
            </a:r>
            <a:r>
              <a:rPr lang="en-US" baseline="30000" dirty="0"/>
              <a:t>36</a:t>
            </a:r>
            <a:r>
              <a:rPr lang="en-US" dirty="0"/>
              <a:t>Cl, </a:t>
            </a:r>
            <a:r>
              <a:rPr lang="en-US" baseline="30000" dirty="0"/>
              <a:t>135</a:t>
            </a:r>
            <a:r>
              <a:rPr lang="en-US" dirty="0"/>
              <a:t>Cs…) </a:t>
            </a:r>
            <a:r>
              <a:rPr lang="en-US" dirty="0" smtClean="0"/>
              <a:t>compared </a:t>
            </a:r>
            <a:r>
              <a:rPr lang="en-US" dirty="0"/>
              <a:t>to that what is </a:t>
            </a:r>
            <a:r>
              <a:rPr lang="en-US" dirty="0" smtClean="0"/>
              <a:t>observed with </a:t>
            </a:r>
            <a:r>
              <a:rPr lang="en-US" dirty="0"/>
              <a:t>spent nuclear fuel. </a:t>
            </a:r>
            <a:endParaRPr lang="en-US" dirty="0" smtClean="0"/>
          </a:p>
          <a:p>
            <a:pPr marL="0" indent="0">
              <a:buNone/>
            </a:pPr>
            <a:r>
              <a:rPr lang="en-US" dirty="0" smtClean="0"/>
              <a:t>As </a:t>
            </a:r>
            <a:r>
              <a:rPr lang="en-US" dirty="0"/>
              <a:t>the </a:t>
            </a:r>
            <a:r>
              <a:rPr lang="en-US" dirty="0" smtClean="0"/>
              <a:t>environmental impact </a:t>
            </a:r>
            <a:r>
              <a:rPr lang="en-US" dirty="0"/>
              <a:t>of disposed spent nuclear fuel is </a:t>
            </a:r>
            <a:r>
              <a:rPr lang="en-US" dirty="0" smtClean="0"/>
              <a:t>largely linked </a:t>
            </a:r>
            <a:r>
              <a:rPr lang="en-US" dirty="0"/>
              <a:t>to </a:t>
            </a:r>
            <a:r>
              <a:rPr lang="en-US" dirty="0" smtClean="0"/>
              <a:t>this more mobile nuclides, </a:t>
            </a:r>
            <a:r>
              <a:rPr lang="en-US" dirty="0"/>
              <a:t>the direct disposal of fuel </a:t>
            </a:r>
            <a:r>
              <a:rPr lang="en-US" dirty="0" smtClean="0"/>
              <a:t>debris in </a:t>
            </a:r>
            <a:r>
              <a:rPr lang="en-US" dirty="0"/>
              <a:t>suitable containers might be less restrictive </a:t>
            </a:r>
            <a:r>
              <a:rPr lang="en-US" dirty="0" smtClean="0"/>
              <a:t>or complicated </a:t>
            </a:r>
            <a:r>
              <a:rPr lang="en-US" dirty="0"/>
              <a:t>than the direct disposal of </a:t>
            </a:r>
            <a:r>
              <a:rPr lang="en-US" dirty="0" smtClean="0"/>
              <a:t>spent nuclear </a:t>
            </a:r>
            <a:r>
              <a:rPr lang="en-US" dirty="0"/>
              <a:t>fuel pursued in many countries</a:t>
            </a:r>
            <a:r>
              <a:rPr lang="en-US" dirty="0" smtClean="0"/>
              <a:t>. </a:t>
            </a:r>
          </a:p>
          <a:p>
            <a:pPr marL="0" indent="0">
              <a:buNone/>
            </a:pPr>
            <a:r>
              <a:rPr lang="en-US" dirty="0" smtClean="0"/>
              <a:t>Encapsulation of fuel debris in a glass matrix (</a:t>
            </a:r>
            <a:r>
              <a:rPr lang="en-US" dirty="0" err="1" smtClean="0"/>
              <a:t>vitrification</a:t>
            </a:r>
            <a:r>
              <a:rPr lang="en-US" dirty="0" smtClean="0"/>
              <a:t>) in a container may provide further handling and release stability and may retard the access of groundwater to the debris in case of disposal, but it is unlikely to reduce the long term risk further once disposed compared to none-vitrified debris</a:t>
            </a:r>
          </a:p>
          <a:p>
            <a:pPr marL="0" indent="0">
              <a:buNone/>
            </a:pPr>
            <a:r>
              <a:rPr lang="en-US" dirty="0" smtClean="0"/>
              <a:t>Confinement studies using simulated fuel debris may need to be pursued </a:t>
            </a:r>
            <a:endParaRPr lang="fr-FR" dirty="0"/>
          </a:p>
        </p:txBody>
      </p:sp>
    </p:spTree>
    <p:extLst>
      <p:ext uri="{BB962C8B-B14F-4D97-AF65-F5344CB8AC3E}">
        <p14:creationId xmlns:p14="http://schemas.microsoft.com/office/powerpoint/2010/main" val="3760658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3450" y="363587"/>
            <a:ext cx="11068050" cy="28384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000" dirty="0" err="1" smtClean="0">
                <a:solidFill>
                  <a:schemeClr val="tx1"/>
                </a:solidFill>
              </a:rPr>
              <a:t>Reviev</a:t>
            </a:r>
            <a:r>
              <a:rPr lang="fr-FR" sz="2000" dirty="0" smtClean="0">
                <a:solidFill>
                  <a:schemeClr val="tx1"/>
                </a:solidFill>
              </a:rPr>
              <a:t> </a:t>
            </a:r>
            <a:r>
              <a:rPr lang="fr-FR" sz="2000" dirty="0" err="1" smtClean="0">
                <a:solidFill>
                  <a:schemeClr val="tx1"/>
                </a:solidFill>
              </a:rPr>
              <a:t>paper</a:t>
            </a:r>
            <a:r>
              <a:rPr lang="fr-FR" sz="2000" dirty="0" smtClean="0">
                <a:solidFill>
                  <a:schemeClr val="tx1"/>
                </a:solidFill>
              </a:rPr>
              <a:t>:</a:t>
            </a:r>
          </a:p>
          <a:p>
            <a:pPr algn="r"/>
            <a:r>
              <a:rPr lang="fr-FR" sz="2000" dirty="0" smtClean="0">
                <a:solidFill>
                  <a:schemeClr val="tx1"/>
                </a:solidFill>
              </a:rPr>
              <a:t>Grambow, </a:t>
            </a:r>
            <a:r>
              <a:rPr lang="fr-FR" sz="2000" dirty="0" err="1" smtClean="0">
                <a:solidFill>
                  <a:schemeClr val="tx1"/>
                </a:solidFill>
              </a:rPr>
              <a:t>Nitta</a:t>
            </a:r>
            <a:r>
              <a:rPr lang="fr-FR" sz="2000" dirty="0" smtClean="0">
                <a:solidFill>
                  <a:schemeClr val="tx1"/>
                </a:solidFill>
              </a:rPr>
              <a:t>, </a:t>
            </a:r>
          </a:p>
          <a:p>
            <a:pPr algn="r"/>
            <a:r>
              <a:rPr lang="fr-FR" sz="2000" dirty="0" err="1" smtClean="0">
                <a:solidFill>
                  <a:schemeClr val="tx1"/>
                </a:solidFill>
              </a:rPr>
              <a:t>Shibata</a:t>
            </a:r>
            <a:r>
              <a:rPr lang="fr-FR" sz="2000" dirty="0" smtClean="0">
                <a:solidFill>
                  <a:schemeClr val="tx1"/>
                </a:solidFill>
              </a:rPr>
              <a:t>, </a:t>
            </a:r>
            <a:r>
              <a:rPr lang="fr-FR" sz="2000" dirty="0" err="1" smtClean="0">
                <a:solidFill>
                  <a:schemeClr val="tx1"/>
                </a:solidFill>
              </a:rPr>
              <a:t>Koma</a:t>
            </a:r>
            <a:r>
              <a:rPr lang="fr-FR" sz="2000" dirty="0" smtClean="0">
                <a:solidFill>
                  <a:schemeClr val="tx1"/>
                </a:solidFill>
              </a:rPr>
              <a:t>,</a:t>
            </a:r>
          </a:p>
          <a:p>
            <a:pPr algn="r"/>
            <a:r>
              <a:rPr lang="fr-FR" sz="2000" dirty="0" smtClean="0">
                <a:solidFill>
                  <a:schemeClr val="tx1"/>
                </a:solidFill>
              </a:rPr>
              <a:t>Utsunomiya,</a:t>
            </a:r>
          </a:p>
          <a:p>
            <a:pPr algn="r"/>
            <a:r>
              <a:rPr lang="fr-FR" sz="2000" dirty="0" err="1" smtClean="0">
                <a:solidFill>
                  <a:schemeClr val="tx1"/>
                </a:solidFill>
              </a:rPr>
              <a:t>Takami</a:t>
            </a:r>
            <a:r>
              <a:rPr lang="fr-FR" sz="2000" dirty="0" smtClean="0">
                <a:solidFill>
                  <a:schemeClr val="tx1"/>
                </a:solidFill>
              </a:rPr>
              <a:t>, </a:t>
            </a:r>
            <a:r>
              <a:rPr lang="fr-FR" sz="2000" dirty="0" err="1" smtClean="0">
                <a:solidFill>
                  <a:schemeClr val="tx1"/>
                </a:solidFill>
              </a:rPr>
              <a:t>Fueda</a:t>
            </a:r>
            <a:r>
              <a:rPr lang="fr-FR" sz="2000" dirty="0" smtClean="0">
                <a:solidFill>
                  <a:schemeClr val="tx1"/>
                </a:solidFill>
              </a:rPr>
              <a:t>, </a:t>
            </a:r>
          </a:p>
          <a:p>
            <a:pPr algn="r"/>
            <a:r>
              <a:rPr lang="fr-FR" sz="2000" dirty="0" err="1" smtClean="0">
                <a:solidFill>
                  <a:schemeClr val="tx1"/>
                </a:solidFill>
              </a:rPr>
              <a:t>Ohnuki</a:t>
            </a:r>
            <a:r>
              <a:rPr lang="fr-FR" sz="2000" dirty="0" smtClean="0">
                <a:solidFill>
                  <a:schemeClr val="tx1"/>
                </a:solidFill>
              </a:rPr>
              <a:t>, </a:t>
            </a:r>
            <a:r>
              <a:rPr lang="fr-FR" sz="2000" dirty="0" err="1" smtClean="0">
                <a:solidFill>
                  <a:schemeClr val="tx1"/>
                </a:solidFill>
              </a:rPr>
              <a:t>Jegou</a:t>
            </a:r>
            <a:r>
              <a:rPr lang="fr-FR" sz="2000" dirty="0" smtClean="0">
                <a:solidFill>
                  <a:schemeClr val="tx1"/>
                </a:solidFill>
              </a:rPr>
              <a:t>,</a:t>
            </a:r>
          </a:p>
          <a:p>
            <a:pPr algn="r"/>
            <a:r>
              <a:rPr lang="fr-FR" sz="2000" dirty="0" err="1" smtClean="0">
                <a:solidFill>
                  <a:schemeClr val="tx1"/>
                </a:solidFill>
              </a:rPr>
              <a:t>Lafolley</a:t>
            </a:r>
            <a:r>
              <a:rPr lang="fr-FR" sz="2000" dirty="0" smtClean="0">
                <a:solidFill>
                  <a:schemeClr val="tx1"/>
                </a:solidFill>
              </a:rPr>
              <a:t>, </a:t>
            </a:r>
            <a:r>
              <a:rPr lang="fr-FR" sz="2000" dirty="0" err="1" smtClean="0">
                <a:solidFill>
                  <a:schemeClr val="tx1"/>
                </a:solidFill>
              </a:rPr>
              <a:t>Journeau</a:t>
            </a:r>
            <a:r>
              <a:rPr lang="fr-FR" sz="2000" dirty="0" smtClean="0">
                <a:solidFill>
                  <a:schemeClr val="tx1"/>
                </a:solidFill>
              </a:rPr>
              <a:t> </a:t>
            </a:r>
          </a:p>
          <a:p>
            <a:pPr algn="r"/>
            <a:endParaRPr lang="fr-FR" sz="2000" dirty="0" smtClean="0">
              <a:solidFill>
                <a:schemeClr val="tx1"/>
              </a:solidFill>
            </a:endParaRPr>
          </a:p>
          <a:p>
            <a:pPr algn="r"/>
            <a:r>
              <a:rPr lang="fr-FR" sz="2000" dirty="0" smtClean="0">
                <a:solidFill>
                  <a:schemeClr val="tx1"/>
                </a:solidFill>
              </a:rPr>
              <a:t>2021</a:t>
            </a:r>
            <a:endParaRPr lang="fr-FR" sz="2000" dirty="0">
              <a:solidFill>
                <a:schemeClr val="tx1"/>
              </a:solidFill>
            </a:endParaRPr>
          </a:p>
        </p:txBody>
      </p:sp>
      <p:sp>
        <p:nvSpPr>
          <p:cNvPr id="2" name="ZoneTexte 1"/>
          <p:cNvSpPr txBox="1"/>
          <p:nvPr/>
        </p:nvSpPr>
        <p:spPr>
          <a:xfrm>
            <a:off x="1128183" y="628650"/>
            <a:ext cx="3809999" cy="2308324"/>
          </a:xfrm>
          <a:prstGeom prst="rect">
            <a:avLst/>
          </a:prstGeom>
          <a:solidFill>
            <a:schemeClr val="accent2">
              <a:lumMod val="20000"/>
              <a:lumOff val="80000"/>
            </a:schemeClr>
          </a:solidFill>
          <a:ln>
            <a:solidFill>
              <a:srgbClr val="C00000"/>
            </a:solidFill>
          </a:ln>
        </p:spPr>
        <p:txBody>
          <a:bodyPr wrap="square" rtlCol="0">
            <a:spAutoFit/>
          </a:bodyPr>
          <a:lstStyle/>
          <a:p>
            <a:r>
              <a:rPr lang="fr-FR" sz="2400" dirty="0" err="1" smtClean="0"/>
              <a:t>Spent</a:t>
            </a:r>
            <a:r>
              <a:rPr lang="fr-FR" sz="2400" dirty="0" smtClean="0"/>
              <a:t> fuel </a:t>
            </a:r>
            <a:r>
              <a:rPr lang="fr-FR" sz="2400" dirty="0" err="1" smtClean="0"/>
              <a:t>leaching</a:t>
            </a:r>
            <a:r>
              <a:rPr lang="fr-FR" sz="2400" dirty="0" smtClean="0"/>
              <a:t> </a:t>
            </a:r>
            <a:r>
              <a:rPr lang="fr-FR" sz="2400" dirty="0" err="1" smtClean="0"/>
              <a:t>studies</a:t>
            </a:r>
            <a:r>
              <a:rPr lang="fr-FR" sz="2400" dirty="0" smtClean="0"/>
              <a:t> in water </a:t>
            </a:r>
            <a:r>
              <a:rPr lang="fr-FR" sz="2400" dirty="0" err="1" smtClean="0"/>
              <a:t>since</a:t>
            </a:r>
            <a:r>
              <a:rPr lang="fr-FR" sz="2400" dirty="0" smtClean="0"/>
              <a:t> 1975 </a:t>
            </a:r>
            <a:r>
              <a:rPr lang="fr-FR" sz="2400" dirty="0" err="1" smtClean="0"/>
              <a:t>with</a:t>
            </a:r>
            <a:r>
              <a:rPr lang="fr-FR" sz="2400" dirty="0" smtClean="0"/>
              <a:t> the intention to </a:t>
            </a:r>
            <a:r>
              <a:rPr lang="fr-FR" sz="2400" dirty="0" err="1" smtClean="0"/>
              <a:t>study</a:t>
            </a:r>
            <a:r>
              <a:rPr lang="fr-FR" sz="2400" dirty="0" smtClean="0"/>
              <a:t> the option of direct </a:t>
            </a:r>
            <a:r>
              <a:rPr lang="fr-FR" sz="2400" dirty="0" err="1" smtClean="0"/>
              <a:t>geological</a:t>
            </a:r>
            <a:r>
              <a:rPr lang="fr-FR" sz="2400" dirty="0" smtClean="0"/>
              <a:t> </a:t>
            </a:r>
            <a:r>
              <a:rPr lang="fr-FR" sz="2400" dirty="0" err="1" smtClean="0"/>
              <a:t>disposal</a:t>
            </a:r>
            <a:r>
              <a:rPr lang="fr-FR" sz="2400" dirty="0" smtClean="0"/>
              <a:t> of </a:t>
            </a:r>
            <a:r>
              <a:rPr lang="fr-FR" sz="2400" dirty="0" err="1" smtClean="0"/>
              <a:t>spent</a:t>
            </a:r>
            <a:r>
              <a:rPr lang="fr-FR" sz="2400" dirty="0" smtClean="0"/>
              <a:t> </a:t>
            </a:r>
            <a:r>
              <a:rPr lang="fr-FR" sz="2400" dirty="0" err="1" smtClean="0"/>
              <a:t>nuclear</a:t>
            </a:r>
            <a:r>
              <a:rPr lang="fr-FR" sz="2400" dirty="0" smtClean="0"/>
              <a:t> fuel</a:t>
            </a:r>
          </a:p>
          <a:p>
            <a:endParaRPr lang="fr-FR" sz="2400" dirty="0"/>
          </a:p>
        </p:txBody>
      </p:sp>
      <p:sp>
        <p:nvSpPr>
          <p:cNvPr id="3" name="ZoneTexte 2"/>
          <p:cNvSpPr txBox="1"/>
          <p:nvPr/>
        </p:nvSpPr>
        <p:spPr>
          <a:xfrm>
            <a:off x="6096000" y="672422"/>
            <a:ext cx="3809999" cy="2308324"/>
          </a:xfrm>
          <a:prstGeom prst="rect">
            <a:avLst/>
          </a:prstGeom>
          <a:solidFill>
            <a:schemeClr val="accent2">
              <a:lumMod val="20000"/>
              <a:lumOff val="80000"/>
            </a:schemeClr>
          </a:solidFill>
          <a:ln>
            <a:solidFill>
              <a:srgbClr val="C00000"/>
            </a:solidFill>
          </a:ln>
        </p:spPr>
        <p:txBody>
          <a:bodyPr wrap="square" rtlCol="0">
            <a:spAutoFit/>
          </a:bodyPr>
          <a:lstStyle/>
          <a:p>
            <a:r>
              <a:rPr lang="fr-FR" sz="2400" dirty="0" smtClean="0"/>
              <a:t>Analyses of </a:t>
            </a:r>
            <a:r>
              <a:rPr lang="fr-FR" sz="2400" dirty="0" err="1" smtClean="0"/>
              <a:t>couling</a:t>
            </a:r>
            <a:r>
              <a:rPr lang="fr-FR" sz="2400" dirty="0" smtClean="0"/>
              <a:t> water of Fukushima </a:t>
            </a:r>
            <a:r>
              <a:rPr lang="fr-FR" sz="2400" dirty="0" err="1" smtClean="0"/>
              <a:t>reactors</a:t>
            </a:r>
            <a:r>
              <a:rPr lang="fr-FR" sz="2400" dirty="0" smtClean="0"/>
              <a:t> to </a:t>
            </a:r>
            <a:r>
              <a:rPr lang="fr-FR" sz="2400" dirty="0" err="1" smtClean="0"/>
              <a:t>deduce</a:t>
            </a:r>
            <a:r>
              <a:rPr lang="fr-FR" sz="2400" dirty="0" smtClean="0"/>
              <a:t> </a:t>
            </a:r>
            <a:r>
              <a:rPr lang="fr-FR" sz="2400" dirty="0" err="1" smtClean="0"/>
              <a:t>form</a:t>
            </a:r>
            <a:r>
              <a:rPr lang="fr-FR" sz="2400" dirty="0" smtClean="0"/>
              <a:t> the </a:t>
            </a:r>
            <a:r>
              <a:rPr lang="fr-FR" sz="2400" dirty="0" err="1" smtClean="0"/>
              <a:t>evolution</a:t>
            </a:r>
            <a:r>
              <a:rPr lang="fr-FR" sz="2400" dirty="0" smtClean="0"/>
              <a:t> of actinide and fission </a:t>
            </a:r>
            <a:r>
              <a:rPr lang="fr-FR" sz="2400" dirty="0" err="1" smtClean="0"/>
              <a:t>product</a:t>
            </a:r>
            <a:r>
              <a:rPr lang="fr-FR" sz="2400" dirty="0" smtClean="0"/>
              <a:t> concentration on fuel </a:t>
            </a:r>
            <a:r>
              <a:rPr lang="fr-FR" sz="2400" dirty="0" err="1" smtClean="0"/>
              <a:t>debris</a:t>
            </a:r>
            <a:r>
              <a:rPr lang="fr-FR" sz="2400" dirty="0" smtClean="0"/>
              <a:t> </a:t>
            </a:r>
            <a:r>
              <a:rPr lang="fr-FR" sz="2400" dirty="0" err="1" smtClean="0"/>
              <a:t>behavior</a:t>
            </a:r>
            <a:r>
              <a:rPr lang="fr-FR" sz="2400" dirty="0" smtClean="0"/>
              <a:t> in water</a:t>
            </a:r>
            <a:endParaRPr lang="fr-FR" sz="2400" dirty="0"/>
          </a:p>
        </p:txBody>
      </p:sp>
      <p:sp>
        <p:nvSpPr>
          <p:cNvPr id="5" name="Croix 4"/>
          <p:cNvSpPr/>
          <p:nvPr/>
        </p:nvSpPr>
        <p:spPr>
          <a:xfrm>
            <a:off x="5314948" y="1349474"/>
            <a:ext cx="571500" cy="5715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305299" y="4197651"/>
            <a:ext cx="3809999" cy="1200329"/>
          </a:xfrm>
          <a:prstGeom prst="rect">
            <a:avLst/>
          </a:prstGeom>
          <a:solidFill>
            <a:schemeClr val="accent2">
              <a:lumMod val="20000"/>
              <a:lumOff val="80000"/>
            </a:schemeClr>
          </a:solidFill>
          <a:ln>
            <a:solidFill>
              <a:srgbClr val="C00000"/>
            </a:solidFill>
          </a:ln>
        </p:spPr>
        <p:txBody>
          <a:bodyPr wrap="square" rtlCol="0">
            <a:spAutoFit/>
          </a:bodyPr>
          <a:lstStyle/>
          <a:p>
            <a:r>
              <a:rPr lang="fr-FR" sz="2400" dirty="0" smtClean="0"/>
              <a:t>Fuel </a:t>
            </a:r>
            <a:r>
              <a:rPr lang="fr-FR" sz="2400" dirty="0" err="1" smtClean="0"/>
              <a:t>debris</a:t>
            </a:r>
            <a:r>
              <a:rPr lang="fr-FR" sz="2400" dirty="0" smtClean="0"/>
              <a:t> </a:t>
            </a:r>
            <a:r>
              <a:rPr lang="fr-FR" sz="2400" dirty="0" err="1" smtClean="0"/>
              <a:t>behavior</a:t>
            </a:r>
            <a:r>
              <a:rPr lang="fr-FR" sz="2400" dirty="0" smtClean="0"/>
              <a:t> </a:t>
            </a:r>
            <a:r>
              <a:rPr lang="fr-FR" sz="2400" dirty="0" err="1" smtClean="0"/>
              <a:t>under</a:t>
            </a:r>
            <a:r>
              <a:rPr lang="fr-FR" sz="2400" dirty="0" smtClean="0"/>
              <a:t> </a:t>
            </a:r>
            <a:r>
              <a:rPr lang="fr-FR" sz="2400" dirty="0" err="1" smtClean="0"/>
              <a:t>geological</a:t>
            </a:r>
            <a:r>
              <a:rPr lang="fr-FR" sz="2400" dirty="0" smtClean="0"/>
              <a:t> </a:t>
            </a:r>
            <a:r>
              <a:rPr lang="fr-FR" sz="2400" dirty="0" err="1" smtClean="0"/>
              <a:t>disposal</a:t>
            </a:r>
            <a:r>
              <a:rPr lang="fr-FR" sz="2400" dirty="0" smtClean="0"/>
              <a:t> </a:t>
            </a:r>
            <a:r>
              <a:rPr lang="fr-FR" sz="2400" dirty="0" err="1" smtClean="0"/>
              <a:t>condtions</a:t>
            </a:r>
            <a:endParaRPr lang="fr-FR" sz="2400" dirty="0" smtClean="0"/>
          </a:p>
          <a:p>
            <a:endParaRPr lang="fr-FR" sz="2400" dirty="0"/>
          </a:p>
        </p:txBody>
      </p:sp>
      <p:sp>
        <p:nvSpPr>
          <p:cNvPr id="7" name="Égal 6"/>
          <p:cNvSpPr/>
          <p:nvPr/>
        </p:nvSpPr>
        <p:spPr>
          <a:xfrm>
            <a:off x="5600698" y="3429000"/>
            <a:ext cx="990601" cy="6667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4305299" y="6162761"/>
            <a:ext cx="3809999" cy="461665"/>
          </a:xfrm>
          <a:prstGeom prst="rect">
            <a:avLst/>
          </a:prstGeom>
          <a:solidFill>
            <a:schemeClr val="accent2">
              <a:lumMod val="20000"/>
              <a:lumOff val="80000"/>
            </a:schemeClr>
          </a:solidFill>
          <a:ln>
            <a:solidFill>
              <a:srgbClr val="C00000"/>
            </a:solidFill>
          </a:ln>
        </p:spPr>
        <p:txBody>
          <a:bodyPr wrap="square" rtlCol="0">
            <a:spAutoFit/>
          </a:bodyPr>
          <a:lstStyle/>
          <a:p>
            <a:r>
              <a:rPr lang="fr-FR" sz="2400" dirty="0" smtClean="0"/>
              <a:t>Confinement options</a:t>
            </a:r>
            <a:endParaRPr lang="fr-FR" sz="2400" dirty="0"/>
          </a:p>
        </p:txBody>
      </p:sp>
      <p:sp>
        <p:nvSpPr>
          <p:cNvPr id="10" name="ZoneTexte 9"/>
          <p:cNvSpPr txBox="1"/>
          <p:nvPr/>
        </p:nvSpPr>
        <p:spPr>
          <a:xfrm>
            <a:off x="8890000" y="4893733"/>
            <a:ext cx="1705916" cy="523220"/>
          </a:xfrm>
          <a:prstGeom prst="rect">
            <a:avLst/>
          </a:prstGeom>
          <a:noFill/>
        </p:spPr>
        <p:txBody>
          <a:bodyPr wrap="none" rtlCol="0">
            <a:spAutoFit/>
          </a:bodyPr>
          <a:lstStyle/>
          <a:p>
            <a:r>
              <a:rPr lang="fr-FR" sz="2800" dirty="0" smtClean="0"/>
              <a:t>This </a:t>
            </a:r>
            <a:r>
              <a:rPr lang="fr-FR" sz="2800" dirty="0" err="1" smtClean="0"/>
              <a:t>paper</a:t>
            </a:r>
            <a:endParaRPr lang="fr-FR" sz="2800" dirty="0"/>
          </a:p>
        </p:txBody>
      </p:sp>
      <p:sp>
        <p:nvSpPr>
          <p:cNvPr id="11" name="Plus 10"/>
          <p:cNvSpPr/>
          <p:nvPr/>
        </p:nvSpPr>
        <p:spPr>
          <a:xfrm>
            <a:off x="5805484" y="5499395"/>
            <a:ext cx="581027" cy="5408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8687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39950"/>
            <a:ext cx="11104756" cy="1325563"/>
          </a:xfrm>
        </p:spPr>
        <p:txBody>
          <a:bodyPr>
            <a:normAutofit fontScale="90000"/>
          </a:bodyPr>
          <a:lstStyle/>
          <a:p>
            <a:r>
              <a:rPr lang="fr-FR" dirty="0" smtClean="0"/>
              <a:t>A last </a:t>
            </a:r>
            <a:r>
              <a:rPr lang="fr-FR" dirty="0" err="1" smtClean="0"/>
              <a:t>word</a:t>
            </a:r>
            <a:r>
              <a:rPr lang="fr-FR" dirty="0" smtClean="0"/>
              <a:t> on </a:t>
            </a:r>
            <a:r>
              <a:rPr lang="fr-FR" dirty="0" err="1" smtClean="0"/>
              <a:t>past</a:t>
            </a:r>
            <a:r>
              <a:rPr lang="fr-FR" dirty="0" smtClean="0"/>
              <a:t> efforts to </a:t>
            </a:r>
            <a:r>
              <a:rPr lang="fr-FR" dirty="0" err="1" smtClean="0"/>
              <a:t>create</a:t>
            </a:r>
            <a:r>
              <a:rPr lang="fr-FR" dirty="0" smtClean="0"/>
              <a:t> a </a:t>
            </a:r>
            <a:r>
              <a:rPr lang="fr-FR" dirty="0" err="1" smtClean="0"/>
              <a:t>worldwide</a:t>
            </a:r>
            <a:r>
              <a:rPr lang="fr-FR" dirty="0" smtClean="0"/>
              <a:t/>
            </a:r>
            <a:br>
              <a:rPr lang="fr-FR" dirty="0" smtClean="0"/>
            </a:br>
            <a:r>
              <a:rPr lang="fr-FR" dirty="0"/>
              <a:t>	</a:t>
            </a:r>
            <a:r>
              <a:rPr lang="fr-FR" dirty="0" smtClean="0"/>
              <a:t/>
            </a:r>
            <a:br>
              <a:rPr lang="fr-FR" dirty="0" smtClean="0"/>
            </a:br>
            <a:r>
              <a:rPr lang="fr-FR" dirty="0"/>
              <a:t>	</a:t>
            </a:r>
            <a:r>
              <a:rPr lang="fr-FR" dirty="0" smtClean="0"/>
              <a:t>            </a:t>
            </a:r>
            <a:r>
              <a:rPr lang="fr-FR" dirty="0" err="1" smtClean="0"/>
              <a:t>nuclear</a:t>
            </a:r>
            <a:r>
              <a:rPr lang="fr-FR" dirty="0" smtClean="0"/>
              <a:t> </a:t>
            </a:r>
            <a:r>
              <a:rPr lang="fr-FR" dirty="0" err="1" smtClean="0"/>
              <a:t>legacy</a:t>
            </a:r>
            <a:r>
              <a:rPr lang="fr-FR" dirty="0" smtClean="0"/>
              <a:t> initiative</a:t>
            </a:r>
            <a:endParaRPr lang="fr-FR" dirty="0"/>
          </a:p>
        </p:txBody>
      </p:sp>
    </p:spTree>
    <p:extLst>
      <p:ext uri="{BB962C8B-B14F-4D97-AF65-F5344CB8AC3E}">
        <p14:creationId xmlns:p14="http://schemas.microsoft.com/office/powerpoint/2010/main" val="280969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7499" y="1193713"/>
            <a:ext cx="9987106" cy="5357536"/>
          </a:xfrm>
        </p:spPr>
        <p:txBody>
          <a:bodyPr>
            <a:noAutofit/>
          </a:bodyPr>
          <a:lstStyle/>
          <a:p>
            <a:pPr marL="457200" indent="-457200">
              <a:buFontTx/>
              <a:buChar char="-"/>
            </a:pPr>
            <a:r>
              <a:rPr lang="en-GB" dirty="0">
                <a:solidFill>
                  <a:schemeClr val="tx1"/>
                </a:solidFill>
              </a:rPr>
              <a:t>To help speeding up …</a:t>
            </a:r>
          </a:p>
          <a:p>
            <a:pPr marL="457200" indent="-457200">
              <a:buFontTx/>
              <a:buChar char="-"/>
            </a:pPr>
            <a:r>
              <a:rPr lang="en-GB" dirty="0">
                <a:solidFill>
                  <a:schemeClr val="tx1"/>
                </a:solidFill>
              </a:rPr>
              <a:t>To have a long term vision…</a:t>
            </a:r>
          </a:p>
          <a:p>
            <a:pPr marL="457200" indent="-457200">
              <a:buFontTx/>
              <a:buChar char="-"/>
            </a:pPr>
            <a:r>
              <a:rPr lang="en-GB" dirty="0">
                <a:solidFill>
                  <a:schemeClr val="tx1"/>
                </a:solidFill>
              </a:rPr>
              <a:t>To have a systems approach…</a:t>
            </a:r>
          </a:p>
          <a:p>
            <a:pPr marL="457200" indent="-457200">
              <a:buFontTx/>
              <a:buChar char="-"/>
            </a:pPr>
            <a:r>
              <a:rPr lang="en-GB" dirty="0">
                <a:solidFill>
                  <a:schemeClr val="tx1"/>
                </a:solidFill>
              </a:rPr>
              <a:t>To be interdisciplinary and transdisciplinary </a:t>
            </a:r>
          </a:p>
          <a:p>
            <a:pPr marL="1371600" lvl="2" indent="-457200">
              <a:buFontTx/>
              <a:buChar char="-"/>
            </a:pPr>
            <a:r>
              <a:rPr lang="en-GB" sz="2000" dirty="0">
                <a:solidFill>
                  <a:schemeClr val="tx1"/>
                </a:solidFill>
              </a:rPr>
              <a:t>Geosciences, radiochemistry, nuclear physics, medicine, toxicology, demography, history, sociology, landscape management…</a:t>
            </a:r>
          </a:p>
          <a:p>
            <a:pPr marL="1371600" lvl="2" indent="-457200">
              <a:buFontTx/>
              <a:buChar char="-"/>
            </a:pPr>
            <a:r>
              <a:rPr lang="en-GB" sz="2000" dirty="0">
                <a:solidFill>
                  <a:schemeClr val="tx1"/>
                </a:solidFill>
              </a:rPr>
              <a:t>joint problem framing by social and natural sciences</a:t>
            </a:r>
          </a:p>
          <a:p>
            <a:pPr marL="457200" indent="-457200">
              <a:buFontTx/>
              <a:buChar char="-"/>
            </a:pPr>
            <a:r>
              <a:rPr lang="en-GB" dirty="0">
                <a:solidFill>
                  <a:schemeClr val="tx1"/>
                </a:solidFill>
              </a:rPr>
              <a:t>To inform policies and regulations…</a:t>
            </a:r>
          </a:p>
          <a:p>
            <a:pPr marL="1371600" lvl="2" indent="-457200">
              <a:buFontTx/>
              <a:buChar char="-"/>
            </a:pPr>
            <a:r>
              <a:rPr lang="en-GB" sz="2000" dirty="0">
                <a:solidFill>
                  <a:schemeClr val="tx1"/>
                </a:solidFill>
              </a:rPr>
              <a:t>How to attain Agenda 2030 and.. </a:t>
            </a:r>
          </a:p>
          <a:p>
            <a:pPr marL="1828800" lvl="3" indent="-457200">
              <a:buFontTx/>
              <a:buChar char="-"/>
            </a:pPr>
            <a:r>
              <a:rPr lang="en-GB" sz="1800" dirty="0">
                <a:solidFill>
                  <a:schemeClr val="tx1"/>
                </a:solidFill>
              </a:rPr>
              <a:t>the Sustainable Development Goals…</a:t>
            </a:r>
          </a:p>
          <a:p>
            <a:pPr marL="457200" indent="-457200">
              <a:buFontTx/>
              <a:buChar char="-"/>
            </a:pPr>
            <a:r>
              <a:rPr lang="en-GB" dirty="0">
                <a:solidFill>
                  <a:schemeClr val="tx1"/>
                </a:solidFill>
              </a:rPr>
              <a:t>To have an internationally coordinated approach…</a:t>
            </a:r>
          </a:p>
          <a:p>
            <a:pPr marL="457200" indent="-457200">
              <a:buFontTx/>
              <a:buChar char="-"/>
            </a:pPr>
            <a:r>
              <a:rPr lang="en-GB" dirty="0">
                <a:solidFill>
                  <a:schemeClr val="tx1"/>
                </a:solidFill>
              </a:rPr>
              <a:t>A number of meetings conducted in Tokai, Nantes, Tokyo with help of JAEA and the </a:t>
            </a:r>
            <a:r>
              <a:rPr lang="en-GB" dirty="0" err="1">
                <a:solidFill>
                  <a:schemeClr val="tx1"/>
                </a:solidFill>
              </a:rPr>
              <a:t>french</a:t>
            </a:r>
            <a:r>
              <a:rPr lang="en-GB" dirty="0">
                <a:solidFill>
                  <a:schemeClr val="tx1"/>
                </a:solidFill>
              </a:rPr>
              <a:t> </a:t>
            </a:r>
          </a:p>
          <a:p>
            <a:r>
              <a:rPr lang="en-GB" dirty="0">
                <a:solidFill>
                  <a:schemeClr val="tx1"/>
                </a:solidFill>
              </a:rPr>
              <a:t>       </a:t>
            </a:r>
            <a:r>
              <a:rPr lang="en-GB" dirty="0" smtClean="0">
                <a:solidFill>
                  <a:schemeClr val="tx1"/>
                </a:solidFill>
              </a:rPr>
              <a:t>French Academy </a:t>
            </a:r>
            <a:r>
              <a:rPr lang="en-GB" dirty="0">
                <a:solidFill>
                  <a:schemeClr val="tx1"/>
                </a:solidFill>
              </a:rPr>
              <a:t>of </a:t>
            </a:r>
            <a:r>
              <a:rPr lang="en-GB" dirty="0" smtClean="0">
                <a:solidFill>
                  <a:schemeClr val="tx1"/>
                </a:solidFill>
              </a:rPr>
              <a:t>Science, </a:t>
            </a:r>
            <a:r>
              <a:rPr lang="en-GB" dirty="0" err="1" smtClean="0">
                <a:solidFill>
                  <a:schemeClr val="tx1"/>
                </a:solidFill>
              </a:rPr>
              <a:t>japaneze</a:t>
            </a:r>
            <a:r>
              <a:rPr lang="en-GB" dirty="0" smtClean="0">
                <a:solidFill>
                  <a:schemeClr val="tx1"/>
                </a:solidFill>
              </a:rPr>
              <a:t> science council, ICSU (today ICS)</a:t>
            </a:r>
            <a:endParaRPr lang="en-GB" dirty="0">
              <a:solidFill>
                <a:schemeClr val="tx1"/>
              </a:solidFill>
            </a:endParaRPr>
          </a:p>
        </p:txBody>
      </p:sp>
      <p:sp>
        <p:nvSpPr>
          <p:cNvPr id="5" name="Titre 1"/>
          <p:cNvSpPr txBox="1">
            <a:spLocks/>
          </p:cNvSpPr>
          <p:nvPr/>
        </p:nvSpPr>
        <p:spPr>
          <a:xfrm>
            <a:off x="1541743" y="0"/>
            <a:ext cx="8229600" cy="706090"/>
          </a:xfrm>
          <a:prstGeom prst="rect">
            <a:avLst/>
          </a:prstGeom>
        </p:spPr>
        <p:txBody>
          <a:bodyPr vert="horz" lIns="91440" tIns="45720" rIns="91440" bIns="45720" rtlCol="0" anchor="t">
            <a:normAutofit fontScale="825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b="0" i="1" dirty="0" smtClean="0">
                <a:solidFill>
                  <a:prstClr val="black"/>
                </a:solidFill>
              </a:rPr>
              <a:t>An attempt to start a </a:t>
            </a:r>
            <a:r>
              <a:rPr lang="en-US" b="0" i="1" dirty="0">
                <a:solidFill>
                  <a:prstClr val="black"/>
                </a:solidFill>
              </a:rPr>
              <a:t>global initiative </a:t>
            </a:r>
            <a:r>
              <a:rPr lang="en-US" sz="4400" b="0" i="1" cap="none" dirty="0">
                <a:solidFill>
                  <a:prstClr val="black"/>
                </a:solidFill>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3168" y="3872481"/>
            <a:ext cx="3514598" cy="158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89423" y="488515"/>
            <a:ext cx="8285416" cy="646331"/>
          </a:xfrm>
          <a:prstGeom prst="rect">
            <a:avLst/>
          </a:prstGeom>
          <a:noFill/>
        </p:spPr>
        <p:txBody>
          <a:bodyPr wrap="square" rtlCol="0">
            <a:spAutoFit/>
          </a:bodyPr>
          <a:lstStyle/>
          <a:p>
            <a:r>
              <a:rPr lang="fr-FR" dirty="0"/>
              <a:t>Mobilisation of </a:t>
            </a:r>
            <a:r>
              <a:rPr lang="fr-FR" dirty="0" err="1"/>
              <a:t>scientific</a:t>
            </a:r>
            <a:r>
              <a:rPr lang="fr-FR" dirty="0"/>
              <a:t> </a:t>
            </a:r>
            <a:r>
              <a:rPr lang="fr-FR" dirty="0" err="1"/>
              <a:t>community</a:t>
            </a:r>
            <a:r>
              <a:rPr lang="fr-FR" dirty="0"/>
              <a:t> to </a:t>
            </a:r>
            <a:r>
              <a:rPr lang="fr-FR" dirty="0" err="1"/>
              <a:t>work</a:t>
            </a:r>
            <a:r>
              <a:rPr lang="fr-FR" dirty="0"/>
              <a:t> on </a:t>
            </a:r>
            <a:r>
              <a:rPr lang="fr-FR" dirty="0" err="1"/>
              <a:t>nuclear</a:t>
            </a:r>
            <a:r>
              <a:rPr lang="fr-FR" dirty="0"/>
              <a:t> </a:t>
            </a:r>
            <a:r>
              <a:rPr lang="fr-FR" dirty="0" err="1"/>
              <a:t>legacy</a:t>
            </a:r>
            <a:r>
              <a:rPr lang="fr-FR" dirty="0"/>
              <a:t> issues </a:t>
            </a:r>
            <a:r>
              <a:rPr lang="fr-FR" dirty="0" err="1"/>
              <a:t>like</a:t>
            </a:r>
            <a:r>
              <a:rPr lang="fr-FR" dirty="0"/>
              <a:t> in </a:t>
            </a:r>
            <a:r>
              <a:rPr lang="fr-FR" dirty="0" err="1"/>
              <a:t>Japan</a:t>
            </a:r>
            <a:r>
              <a:rPr lang="fr-FR" dirty="0"/>
              <a:t> </a:t>
            </a:r>
            <a:r>
              <a:rPr lang="fr-FR" dirty="0" err="1"/>
              <a:t>is</a:t>
            </a:r>
            <a:r>
              <a:rPr lang="fr-FR" dirty="0"/>
              <a:t> the base to </a:t>
            </a:r>
            <a:r>
              <a:rPr lang="fr-FR" dirty="0" err="1"/>
              <a:t>build</a:t>
            </a:r>
            <a:r>
              <a:rPr lang="fr-FR" dirty="0"/>
              <a:t> an IPCC </a:t>
            </a:r>
            <a:r>
              <a:rPr lang="fr-FR" dirty="0" err="1"/>
              <a:t>like</a:t>
            </a:r>
            <a:r>
              <a:rPr lang="fr-FR" dirty="0"/>
              <a:t> </a:t>
            </a:r>
            <a:r>
              <a:rPr lang="fr-FR" dirty="0" smtClean="0"/>
              <a:t>initiative, </a:t>
            </a:r>
            <a:r>
              <a:rPr lang="fr-FR" dirty="0" err="1" smtClean="0"/>
              <a:t>stopped</a:t>
            </a:r>
            <a:r>
              <a:rPr lang="fr-FR" dirty="0" smtClean="0"/>
              <a:t> </a:t>
            </a:r>
            <a:r>
              <a:rPr lang="fr-FR" dirty="0" err="1" smtClean="0"/>
              <a:t>after</a:t>
            </a:r>
            <a:r>
              <a:rPr lang="fr-FR" dirty="0" smtClean="0"/>
              <a:t> COVID </a:t>
            </a:r>
            <a:r>
              <a:rPr lang="fr-FR" dirty="0" err="1" smtClean="0"/>
              <a:t>crisis</a:t>
            </a:r>
            <a:r>
              <a:rPr lang="fr-FR" dirty="0" smtClean="0"/>
              <a:t>??</a:t>
            </a:r>
            <a:endParaRPr lang="fr-FR" dirty="0"/>
          </a:p>
        </p:txBody>
      </p:sp>
    </p:spTree>
    <p:extLst>
      <p:ext uri="{BB962C8B-B14F-4D97-AF65-F5344CB8AC3E}">
        <p14:creationId xmlns:p14="http://schemas.microsoft.com/office/powerpoint/2010/main" val="2650525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79576" y="836712"/>
            <a:ext cx="7776864" cy="5544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723244" y="3608835"/>
            <a:ext cx="1512168" cy="20882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1000 </a:t>
            </a:r>
            <a:r>
              <a:rPr lang="en-US" sz="1400" dirty="0" err="1"/>
              <a:t>bn</a:t>
            </a:r>
            <a:r>
              <a:rPr lang="en-US" sz="1400" dirty="0"/>
              <a:t> € multigenerational costs, </a:t>
            </a:r>
          </a:p>
          <a:p>
            <a:pPr algn="ctr"/>
            <a:r>
              <a:rPr lang="en-US" sz="1400" dirty="0"/>
              <a:t>inefficient public spending</a:t>
            </a:r>
          </a:p>
          <a:p>
            <a:pPr algn="ctr"/>
            <a:r>
              <a:rPr lang="en-US" sz="1400" dirty="0"/>
              <a:t>No societal consensus on radiological risks</a:t>
            </a:r>
          </a:p>
        </p:txBody>
      </p:sp>
      <p:sp>
        <p:nvSpPr>
          <p:cNvPr id="3" name="Rectangle 2"/>
          <p:cNvSpPr/>
          <p:nvPr/>
        </p:nvSpPr>
        <p:spPr>
          <a:xfrm>
            <a:off x="1723244" y="2816747"/>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Current conditions</a:t>
            </a:r>
          </a:p>
        </p:txBody>
      </p:sp>
      <p:sp>
        <p:nvSpPr>
          <p:cNvPr id="5" name="Rectangle 4"/>
          <p:cNvSpPr/>
          <p:nvPr/>
        </p:nvSpPr>
        <p:spPr>
          <a:xfrm>
            <a:off x="3575720" y="249289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Strategy</a:t>
            </a:r>
          </a:p>
        </p:txBody>
      </p:sp>
      <p:sp>
        <p:nvSpPr>
          <p:cNvPr id="4" name="Rectangle 3"/>
          <p:cNvSpPr/>
          <p:nvPr/>
        </p:nvSpPr>
        <p:spPr>
          <a:xfrm>
            <a:off x="3575720" y="3304020"/>
            <a:ext cx="1512168" cy="2016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Develop science for policy platform like IPCC as scientific exchange forum and a source of reliable information </a:t>
            </a:r>
          </a:p>
        </p:txBody>
      </p:sp>
      <p:sp>
        <p:nvSpPr>
          <p:cNvPr id="7" name="Rectangle 6"/>
          <p:cNvSpPr/>
          <p:nvPr/>
        </p:nvSpPr>
        <p:spPr>
          <a:xfrm>
            <a:off x="5356795" y="1988840"/>
            <a:ext cx="173886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Actions</a:t>
            </a:r>
          </a:p>
        </p:txBody>
      </p:sp>
      <p:sp>
        <p:nvSpPr>
          <p:cNvPr id="8" name="Rectangle 7"/>
          <p:cNvSpPr/>
          <p:nvPr/>
        </p:nvSpPr>
        <p:spPr>
          <a:xfrm>
            <a:off x="5356795" y="2780929"/>
            <a:ext cx="1738866" cy="965705"/>
          </a:xfrm>
          <a:custGeom>
            <a:avLst/>
            <a:gdLst>
              <a:gd name="connsiteX0" fmla="*/ 0 w 1512168"/>
              <a:gd name="connsiteY0" fmla="*/ 0 h 2016224"/>
              <a:gd name="connsiteX1" fmla="*/ 1512168 w 1512168"/>
              <a:gd name="connsiteY1" fmla="*/ 0 h 2016224"/>
              <a:gd name="connsiteX2" fmla="*/ 1512168 w 1512168"/>
              <a:gd name="connsiteY2" fmla="*/ 2016224 h 2016224"/>
              <a:gd name="connsiteX3" fmla="*/ 0 w 1512168"/>
              <a:gd name="connsiteY3" fmla="*/ 2016224 h 2016224"/>
              <a:gd name="connsiteX4" fmla="*/ 0 w 1512168"/>
              <a:gd name="connsiteY4" fmla="*/ 0 h 2016224"/>
              <a:gd name="connsiteX0" fmla="*/ 0 w 1512168"/>
              <a:gd name="connsiteY0" fmla="*/ 0 h 2016224"/>
              <a:gd name="connsiteX1" fmla="*/ 1512168 w 1512168"/>
              <a:gd name="connsiteY1" fmla="*/ 0 h 2016224"/>
              <a:gd name="connsiteX2" fmla="*/ 1512168 w 1512168"/>
              <a:gd name="connsiteY2" fmla="*/ 2016224 h 2016224"/>
              <a:gd name="connsiteX3" fmla="*/ 996772 w 1512168"/>
              <a:gd name="connsiteY3" fmla="*/ 1811620 h 2016224"/>
              <a:gd name="connsiteX4" fmla="*/ 0 w 1512168"/>
              <a:gd name="connsiteY4" fmla="*/ 2016224 h 2016224"/>
              <a:gd name="connsiteX5" fmla="*/ 0 w 1512168"/>
              <a:gd name="connsiteY5" fmla="*/ 0 h 2016224"/>
              <a:gd name="connsiteX0" fmla="*/ 0 w 1512168"/>
              <a:gd name="connsiteY0" fmla="*/ 0 h 2016224"/>
              <a:gd name="connsiteX1" fmla="*/ 1512168 w 1512168"/>
              <a:gd name="connsiteY1" fmla="*/ 0 h 2016224"/>
              <a:gd name="connsiteX2" fmla="*/ 1512168 w 1512168"/>
              <a:gd name="connsiteY2" fmla="*/ 2016224 h 2016224"/>
              <a:gd name="connsiteX3" fmla="*/ 996772 w 1512168"/>
              <a:gd name="connsiteY3" fmla="*/ 1770523 h 2016224"/>
              <a:gd name="connsiteX4" fmla="*/ 0 w 1512168"/>
              <a:gd name="connsiteY4" fmla="*/ 2016224 h 2016224"/>
              <a:gd name="connsiteX5" fmla="*/ 0 w 1512168"/>
              <a:gd name="connsiteY5" fmla="*/ 0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2016224">
                <a:moveTo>
                  <a:pt x="0" y="0"/>
                </a:moveTo>
                <a:lnTo>
                  <a:pt x="1512168" y="0"/>
                </a:lnTo>
                <a:lnTo>
                  <a:pt x="1512168" y="2016224"/>
                </a:lnTo>
                <a:cubicBezTo>
                  <a:pt x="1336944" y="2013092"/>
                  <a:pt x="1171996" y="1773655"/>
                  <a:pt x="996772" y="1770523"/>
                </a:cubicBezTo>
                <a:lnTo>
                  <a:pt x="0" y="2016224"/>
                </a:ln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lang="en-US" sz="1400" b="1" dirty="0">
                <a:solidFill>
                  <a:schemeClr val="tx2"/>
                </a:solidFill>
              </a:rPr>
              <a:t>Short term: </a:t>
            </a:r>
            <a:r>
              <a:rPr lang="en-US" sz="1400" dirty="0">
                <a:solidFill>
                  <a:schemeClr val="tx2"/>
                </a:solidFill>
              </a:rPr>
              <a:t>Networking,</a:t>
            </a:r>
          </a:p>
          <a:p>
            <a:r>
              <a:rPr lang="en-US" sz="1400" dirty="0">
                <a:solidFill>
                  <a:schemeClr val="tx2"/>
                </a:solidFill>
              </a:rPr>
              <a:t>collaboration on science for cleanup,</a:t>
            </a:r>
          </a:p>
          <a:p>
            <a:endParaRPr lang="en-US" sz="1400" dirty="0">
              <a:solidFill>
                <a:schemeClr val="tx2"/>
              </a:solidFill>
            </a:endParaRPr>
          </a:p>
        </p:txBody>
      </p:sp>
      <p:sp>
        <p:nvSpPr>
          <p:cNvPr id="9" name="Rectangle 8"/>
          <p:cNvSpPr/>
          <p:nvPr/>
        </p:nvSpPr>
        <p:spPr>
          <a:xfrm>
            <a:off x="7248128" y="1848015"/>
            <a:ext cx="14401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Impact</a:t>
            </a:r>
          </a:p>
        </p:txBody>
      </p:sp>
      <p:sp>
        <p:nvSpPr>
          <p:cNvPr id="10" name="Rectangle 9"/>
          <p:cNvSpPr/>
          <p:nvPr/>
        </p:nvSpPr>
        <p:spPr>
          <a:xfrm>
            <a:off x="7248128" y="2640104"/>
            <a:ext cx="1440160" cy="18690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National governments develop more societally consensual, cost efficient and faster approach to nuclear legacy cleanup</a:t>
            </a:r>
          </a:p>
        </p:txBody>
      </p:sp>
      <p:sp>
        <p:nvSpPr>
          <p:cNvPr id="12" name="Rectangle 11"/>
          <p:cNvSpPr/>
          <p:nvPr/>
        </p:nvSpPr>
        <p:spPr>
          <a:xfrm>
            <a:off x="8873312" y="2276374"/>
            <a:ext cx="1619672" cy="20882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Science based and consensual approach on  cleanup, increase efficiency in public spending, reducing the radiological and financial burden for future generations </a:t>
            </a:r>
          </a:p>
        </p:txBody>
      </p:sp>
      <p:sp>
        <p:nvSpPr>
          <p:cNvPr id="13" name="Rectangle 12"/>
          <p:cNvSpPr/>
          <p:nvPr/>
        </p:nvSpPr>
        <p:spPr>
          <a:xfrm>
            <a:off x="8873312" y="1477914"/>
            <a:ext cx="16196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Vision</a:t>
            </a:r>
          </a:p>
        </p:txBody>
      </p:sp>
      <p:sp>
        <p:nvSpPr>
          <p:cNvPr id="6" name="Flèche droite 5"/>
          <p:cNvSpPr/>
          <p:nvPr/>
        </p:nvSpPr>
        <p:spPr>
          <a:xfrm>
            <a:off x="3235412" y="4077072"/>
            <a:ext cx="340308" cy="235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5087888" y="378904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7114786" y="3608836"/>
            <a:ext cx="133342" cy="180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8688289" y="3131265"/>
            <a:ext cx="195209" cy="163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4740309" y="575102"/>
            <a:ext cx="3764107" cy="523220"/>
          </a:xfrm>
          <a:prstGeom prst="rect">
            <a:avLst/>
          </a:prstGeom>
          <a:solidFill>
            <a:schemeClr val="bg1"/>
          </a:solidFill>
          <a:ln w="28575">
            <a:solidFill>
              <a:schemeClr val="tx2"/>
            </a:solidFill>
          </a:ln>
        </p:spPr>
        <p:txBody>
          <a:bodyPr wrap="none" rtlCol="0">
            <a:spAutoFit/>
          </a:bodyPr>
          <a:lstStyle/>
          <a:p>
            <a:r>
              <a:rPr lang="fr-FR" sz="2800" dirty="0" err="1" smtClean="0"/>
              <a:t>Nuclerar</a:t>
            </a:r>
            <a:r>
              <a:rPr lang="fr-FR" sz="2800" dirty="0" smtClean="0"/>
              <a:t> </a:t>
            </a:r>
            <a:r>
              <a:rPr lang="fr-FR" sz="2800" dirty="0" err="1" smtClean="0"/>
              <a:t>legacy</a:t>
            </a:r>
            <a:r>
              <a:rPr lang="fr-FR" sz="2800" dirty="0" smtClean="0"/>
              <a:t> initiative</a:t>
            </a:r>
            <a:endParaRPr lang="fr-FR" sz="2800" dirty="0"/>
          </a:p>
        </p:txBody>
      </p:sp>
      <p:sp>
        <p:nvSpPr>
          <p:cNvPr id="19" name="Rectangle 18"/>
          <p:cNvSpPr/>
          <p:nvPr/>
        </p:nvSpPr>
        <p:spPr>
          <a:xfrm>
            <a:off x="5349590" y="3789041"/>
            <a:ext cx="1738865" cy="932378"/>
          </a:xfrm>
          <a:custGeom>
            <a:avLst/>
            <a:gdLst>
              <a:gd name="connsiteX0" fmla="*/ 0 w 1738865"/>
              <a:gd name="connsiteY0" fmla="*/ 0 h 948237"/>
              <a:gd name="connsiteX1" fmla="*/ 1738865 w 1738865"/>
              <a:gd name="connsiteY1" fmla="*/ 0 h 948237"/>
              <a:gd name="connsiteX2" fmla="*/ 1738865 w 1738865"/>
              <a:gd name="connsiteY2" fmla="*/ 948237 h 948237"/>
              <a:gd name="connsiteX3" fmla="*/ 0 w 1738865"/>
              <a:gd name="connsiteY3" fmla="*/ 948237 h 948237"/>
              <a:gd name="connsiteX4" fmla="*/ 0 w 1738865"/>
              <a:gd name="connsiteY4" fmla="*/ 0 h 948237"/>
              <a:gd name="connsiteX0" fmla="*/ 0 w 1738865"/>
              <a:gd name="connsiteY0" fmla="*/ 118506 h 1066743"/>
              <a:gd name="connsiteX1" fmla="*/ 1262967 w 1738865"/>
              <a:gd name="connsiteY1" fmla="*/ 0 h 1066743"/>
              <a:gd name="connsiteX2" fmla="*/ 1738865 w 1738865"/>
              <a:gd name="connsiteY2" fmla="*/ 118506 h 1066743"/>
              <a:gd name="connsiteX3" fmla="*/ 1738865 w 1738865"/>
              <a:gd name="connsiteY3" fmla="*/ 1066743 h 1066743"/>
              <a:gd name="connsiteX4" fmla="*/ 0 w 1738865"/>
              <a:gd name="connsiteY4" fmla="*/ 1066743 h 1066743"/>
              <a:gd name="connsiteX5" fmla="*/ 0 w 1738865"/>
              <a:gd name="connsiteY5" fmla="*/ 118506 h 106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865" h="1066743">
                <a:moveTo>
                  <a:pt x="0" y="118506"/>
                </a:moveTo>
                <a:cubicBezTo>
                  <a:pt x="397016" y="116676"/>
                  <a:pt x="865951" y="1830"/>
                  <a:pt x="1262967" y="0"/>
                </a:cubicBezTo>
                <a:lnTo>
                  <a:pt x="1738865" y="118506"/>
                </a:lnTo>
                <a:lnTo>
                  <a:pt x="1738865" y="1066743"/>
                </a:lnTo>
                <a:lnTo>
                  <a:pt x="0" y="1066743"/>
                </a:lnTo>
                <a:lnTo>
                  <a:pt x="0" y="11850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Long term</a:t>
            </a:r>
            <a:r>
              <a:rPr lang="en-US" sz="1400" dirty="0">
                <a:solidFill>
                  <a:schemeClr val="tx2"/>
                </a:solidFill>
              </a:rPr>
              <a:t>: Search political support</a:t>
            </a:r>
          </a:p>
          <a:p>
            <a:pPr algn="ctr"/>
            <a:r>
              <a:rPr lang="en-US" sz="1400" dirty="0">
                <a:solidFill>
                  <a:schemeClr val="tx2"/>
                </a:solidFill>
              </a:rPr>
              <a:t>Report on nuclear legacy worldwide</a:t>
            </a:r>
          </a:p>
        </p:txBody>
      </p:sp>
      <p:sp>
        <p:nvSpPr>
          <p:cNvPr id="11" name="Éclair 10"/>
          <p:cNvSpPr/>
          <p:nvPr/>
        </p:nvSpPr>
        <p:spPr>
          <a:xfrm>
            <a:off x="5866366" y="3554829"/>
            <a:ext cx="432048" cy="28821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841538" y="1196752"/>
            <a:ext cx="4652940" cy="369332"/>
          </a:xfrm>
          <a:prstGeom prst="rect">
            <a:avLst/>
          </a:prstGeom>
          <a:noFill/>
        </p:spPr>
        <p:txBody>
          <a:bodyPr wrap="none" rtlCol="0">
            <a:spAutoFit/>
          </a:bodyPr>
          <a:lstStyle/>
          <a:p>
            <a:r>
              <a:rPr lang="en-US" dirty="0"/>
              <a:t>Limit the nuclear legacy burden for our children</a:t>
            </a:r>
            <a:endParaRPr lang="fr-FR" dirty="0"/>
          </a:p>
        </p:txBody>
      </p:sp>
      <p:sp>
        <p:nvSpPr>
          <p:cNvPr id="22" name="Espace réservé du contenu 2"/>
          <p:cNvSpPr txBox="1">
            <a:spLocks/>
          </p:cNvSpPr>
          <p:nvPr/>
        </p:nvSpPr>
        <p:spPr>
          <a:xfrm>
            <a:off x="3719737" y="5373643"/>
            <a:ext cx="6496401" cy="9981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Overcome the blockage in many nuclear legacy mega projects</a:t>
            </a:r>
          </a:p>
          <a:p>
            <a:r>
              <a:rPr lang="en-US" sz="1800" dirty="0"/>
              <a:t>Increase credibility and efficiency in public spending for rapidly reducing the burden for future generations.</a:t>
            </a:r>
            <a:endParaRPr lang="fr-FR" sz="1800" dirty="0"/>
          </a:p>
          <a:p>
            <a:endParaRPr lang="fr-FR" sz="1800" dirty="0"/>
          </a:p>
        </p:txBody>
      </p:sp>
    </p:spTree>
    <p:extLst>
      <p:ext uri="{BB962C8B-B14F-4D97-AF65-F5344CB8AC3E}">
        <p14:creationId xmlns:p14="http://schemas.microsoft.com/office/powerpoint/2010/main" val="49294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76275" y="476250"/>
            <a:ext cx="10839450" cy="5905500"/>
          </a:xfrm>
          <a:prstGeom prst="rect">
            <a:avLst/>
          </a:prstGeom>
        </p:spPr>
      </p:pic>
    </p:spTree>
    <p:extLst>
      <p:ext uri="{BB962C8B-B14F-4D97-AF65-F5344CB8AC3E}">
        <p14:creationId xmlns:p14="http://schemas.microsoft.com/office/powerpoint/2010/main" val="1685760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41679"/>
            <a:ext cx="10515600" cy="959583"/>
          </a:xfrm>
        </p:spPr>
        <p:txBody>
          <a:bodyPr/>
          <a:lstStyle/>
          <a:p>
            <a:r>
              <a:rPr lang="fr-FR" dirty="0" smtClean="0"/>
              <a:t>Fuel </a:t>
            </a:r>
            <a:r>
              <a:rPr lang="fr-FR" dirty="0" err="1" smtClean="0"/>
              <a:t>debris</a:t>
            </a:r>
            <a:r>
              <a:rPr lang="fr-FR" dirty="0" smtClean="0"/>
              <a:t> location in the 3 </a:t>
            </a:r>
            <a:r>
              <a:rPr lang="fr-FR" dirty="0" err="1" smtClean="0"/>
              <a:t>reactors</a:t>
            </a:r>
            <a:endParaRPr lang="fr-FR" dirty="0"/>
          </a:p>
        </p:txBody>
      </p:sp>
      <p:pic>
        <p:nvPicPr>
          <p:cNvPr id="4" name="Image 3"/>
          <p:cNvPicPr>
            <a:picLocks noChangeAspect="1"/>
          </p:cNvPicPr>
          <p:nvPr/>
        </p:nvPicPr>
        <p:blipFill>
          <a:blip r:embed="rId2"/>
          <a:stretch>
            <a:fillRect/>
          </a:stretch>
        </p:blipFill>
        <p:spPr>
          <a:xfrm>
            <a:off x="1710837" y="1219200"/>
            <a:ext cx="8934450" cy="5562600"/>
          </a:xfrm>
          <a:prstGeom prst="rect">
            <a:avLst/>
          </a:prstGeom>
        </p:spPr>
      </p:pic>
    </p:spTree>
    <p:extLst>
      <p:ext uri="{BB962C8B-B14F-4D97-AF65-F5344CB8AC3E}">
        <p14:creationId xmlns:p14="http://schemas.microsoft.com/office/powerpoint/2010/main" val="2567788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021" y="331259"/>
            <a:ext cx="10515600" cy="1325563"/>
          </a:xfrm>
        </p:spPr>
        <p:txBody>
          <a:bodyPr/>
          <a:lstStyle/>
          <a:p>
            <a:r>
              <a:rPr lang="fr-FR" dirty="0" smtClean="0"/>
              <a:t>Fuel </a:t>
            </a:r>
            <a:r>
              <a:rPr lang="fr-FR" dirty="0" err="1" smtClean="0"/>
              <a:t>debris</a:t>
            </a:r>
            <a:r>
              <a:rPr lang="fr-FR" dirty="0" smtClean="0"/>
              <a:t> composition                 </a:t>
            </a:r>
            <a:r>
              <a:rPr lang="fr-FR" dirty="0" err="1" smtClean="0"/>
              <a:t>Spent</a:t>
            </a:r>
            <a:r>
              <a:rPr lang="fr-FR" dirty="0" smtClean="0"/>
              <a:t> fuel</a:t>
            </a:r>
            <a:endParaRPr lang="fr-FR" dirty="0"/>
          </a:p>
        </p:txBody>
      </p:sp>
      <p:pic>
        <p:nvPicPr>
          <p:cNvPr id="4" name="Image 3"/>
          <p:cNvPicPr>
            <a:picLocks noChangeAspect="1"/>
          </p:cNvPicPr>
          <p:nvPr/>
        </p:nvPicPr>
        <p:blipFill>
          <a:blip r:embed="rId2"/>
          <a:stretch>
            <a:fillRect/>
          </a:stretch>
        </p:blipFill>
        <p:spPr>
          <a:xfrm>
            <a:off x="240021" y="1476210"/>
            <a:ext cx="6403784" cy="5195523"/>
          </a:xfrm>
          <a:prstGeom prst="rect">
            <a:avLst/>
          </a:prstGeom>
        </p:spPr>
      </p:pic>
      <p:pic>
        <p:nvPicPr>
          <p:cNvPr id="3" name="Image 2"/>
          <p:cNvPicPr>
            <a:picLocks noChangeAspect="1"/>
          </p:cNvPicPr>
          <p:nvPr/>
        </p:nvPicPr>
        <p:blipFill>
          <a:blip r:embed="rId3"/>
          <a:stretch>
            <a:fillRect/>
          </a:stretch>
        </p:blipFill>
        <p:spPr>
          <a:xfrm>
            <a:off x="6643805" y="1518792"/>
            <a:ext cx="5355049" cy="4802633"/>
          </a:xfrm>
          <a:prstGeom prst="rect">
            <a:avLst/>
          </a:prstGeom>
        </p:spPr>
      </p:pic>
    </p:spTree>
    <p:extLst>
      <p:ext uri="{BB962C8B-B14F-4D97-AF65-F5344CB8AC3E}">
        <p14:creationId xmlns:p14="http://schemas.microsoft.com/office/powerpoint/2010/main" val="1867799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931707" y="1345285"/>
            <a:ext cx="6336406" cy="3229583"/>
          </a:xfrm>
          <a:prstGeom prst="rect">
            <a:avLst/>
          </a:prstGeom>
        </p:spPr>
      </p:pic>
      <p:sp>
        <p:nvSpPr>
          <p:cNvPr id="4" name="ZoneTexte 3"/>
          <p:cNvSpPr txBox="1"/>
          <p:nvPr/>
        </p:nvSpPr>
        <p:spPr>
          <a:xfrm>
            <a:off x="2262554" y="703385"/>
            <a:ext cx="9108831" cy="523220"/>
          </a:xfrm>
          <a:prstGeom prst="rect">
            <a:avLst/>
          </a:prstGeom>
          <a:noFill/>
        </p:spPr>
        <p:txBody>
          <a:bodyPr wrap="square" rtlCol="0">
            <a:spAutoFit/>
          </a:bodyPr>
          <a:lstStyle/>
          <a:p>
            <a:r>
              <a:rPr lang="fr-FR" sz="2800" dirty="0" smtClean="0"/>
              <a:t>Permanent </a:t>
            </a:r>
            <a:r>
              <a:rPr lang="fr-FR" sz="2800" dirty="0" err="1" smtClean="0"/>
              <a:t>couling</a:t>
            </a:r>
            <a:r>
              <a:rPr lang="fr-FR" sz="2800" dirty="0" smtClean="0"/>
              <a:t> of fuel by </a:t>
            </a:r>
            <a:r>
              <a:rPr lang="fr-FR" sz="2800" dirty="0" err="1" smtClean="0"/>
              <a:t>cleaned</a:t>
            </a:r>
            <a:r>
              <a:rPr lang="fr-FR" sz="2800" dirty="0" smtClean="0"/>
              <a:t> </a:t>
            </a:r>
            <a:r>
              <a:rPr lang="fr-FR" sz="2800" dirty="0" err="1" smtClean="0"/>
              <a:t>recycled</a:t>
            </a:r>
            <a:r>
              <a:rPr lang="fr-FR" sz="2800" dirty="0" smtClean="0"/>
              <a:t> water </a:t>
            </a:r>
            <a:endParaRPr lang="fr-FR" sz="2800" dirty="0"/>
          </a:p>
        </p:txBody>
      </p:sp>
      <p:sp>
        <p:nvSpPr>
          <p:cNvPr id="5" name="ZoneTexte 4"/>
          <p:cNvSpPr txBox="1"/>
          <p:nvPr/>
        </p:nvSpPr>
        <p:spPr>
          <a:xfrm>
            <a:off x="2098431" y="4960009"/>
            <a:ext cx="3041667" cy="461665"/>
          </a:xfrm>
          <a:prstGeom prst="rect">
            <a:avLst/>
          </a:prstGeom>
          <a:noFill/>
        </p:spPr>
        <p:txBody>
          <a:bodyPr wrap="none" rtlCol="0">
            <a:spAutoFit/>
          </a:bodyPr>
          <a:lstStyle/>
          <a:p>
            <a:r>
              <a:rPr lang="fr-FR" sz="2400" dirty="0" smtClean="0"/>
              <a:t>A </a:t>
            </a:r>
            <a:r>
              <a:rPr lang="fr-FR" sz="2400" dirty="0" err="1" smtClean="0"/>
              <a:t>giant</a:t>
            </a:r>
            <a:r>
              <a:rPr lang="fr-FR" sz="2400" dirty="0" smtClean="0"/>
              <a:t> </a:t>
            </a:r>
            <a:r>
              <a:rPr lang="fr-FR" sz="2400" dirty="0" err="1" smtClean="0"/>
              <a:t>leaching</a:t>
            </a:r>
            <a:r>
              <a:rPr lang="fr-FR" sz="2400" dirty="0" smtClean="0"/>
              <a:t> </a:t>
            </a:r>
            <a:r>
              <a:rPr lang="fr-FR" sz="2400" dirty="0" err="1" smtClean="0"/>
              <a:t>device</a:t>
            </a:r>
            <a:endParaRPr lang="fr-FR" sz="2400" dirty="0"/>
          </a:p>
        </p:txBody>
      </p:sp>
      <p:pic>
        <p:nvPicPr>
          <p:cNvPr id="6" name="Image 5"/>
          <p:cNvPicPr>
            <a:picLocks noChangeAspect="1"/>
          </p:cNvPicPr>
          <p:nvPr/>
        </p:nvPicPr>
        <p:blipFill>
          <a:blip r:embed="rId3"/>
          <a:stretch>
            <a:fillRect/>
          </a:stretch>
        </p:blipFill>
        <p:spPr>
          <a:xfrm>
            <a:off x="7215171" y="3429000"/>
            <a:ext cx="4887074" cy="3301145"/>
          </a:xfrm>
          <a:prstGeom prst="rect">
            <a:avLst/>
          </a:prstGeom>
        </p:spPr>
      </p:pic>
      <p:sp>
        <p:nvSpPr>
          <p:cNvPr id="7" name="Flèche droite 6"/>
          <p:cNvSpPr/>
          <p:nvPr/>
        </p:nvSpPr>
        <p:spPr>
          <a:xfrm>
            <a:off x="5791200" y="6010309"/>
            <a:ext cx="1043354" cy="367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098431" y="6010309"/>
            <a:ext cx="3617850" cy="369332"/>
          </a:xfrm>
          <a:prstGeom prst="rect">
            <a:avLst/>
          </a:prstGeom>
          <a:noFill/>
        </p:spPr>
        <p:txBody>
          <a:bodyPr wrap="none" rtlCol="0">
            <a:spAutoFit/>
          </a:bodyPr>
          <a:lstStyle/>
          <a:p>
            <a:r>
              <a:rPr lang="fr-FR" dirty="0" smtClean="0"/>
              <a:t>Analyses of </a:t>
            </a:r>
            <a:r>
              <a:rPr lang="fr-FR" dirty="0" err="1" smtClean="0"/>
              <a:t>collected</a:t>
            </a:r>
            <a:r>
              <a:rPr lang="fr-FR" dirty="0" smtClean="0"/>
              <a:t> water by </a:t>
            </a:r>
            <a:r>
              <a:rPr lang="fr-FR" dirty="0" err="1" smtClean="0"/>
              <a:t>Tepco</a:t>
            </a:r>
            <a:endParaRPr lang="fr-FR" dirty="0"/>
          </a:p>
        </p:txBody>
      </p:sp>
    </p:spTree>
    <p:extLst>
      <p:ext uri="{BB962C8B-B14F-4D97-AF65-F5344CB8AC3E}">
        <p14:creationId xmlns:p14="http://schemas.microsoft.com/office/powerpoint/2010/main" val="3954361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8827" y="1277815"/>
            <a:ext cx="11213204" cy="6001643"/>
          </a:xfrm>
          <a:prstGeom prst="rect">
            <a:avLst/>
          </a:prstGeom>
          <a:noFill/>
        </p:spPr>
        <p:txBody>
          <a:bodyPr wrap="square" rtlCol="0">
            <a:spAutoFit/>
          </a:bodyPr>
          <a:lstStyle/>
          <a:p>
            <a:r>
              <a:rPr lang="en-US" sz="2400" dirty="0" smtClean="0"/>
              <a:t>Atoms of </a:t>
            </a:r>
            <a:r>
              <a:rPr lang="en-US" sz="2400" baseline="30000" dirty="0" smtClean="0"/>
              <a:t>134/137</a:t>
            </a:r>
            <a:r>
              <a:rPr lang="en-US" sz="2400" dirty="0" smtClean="0"/>
              <a:t>Cs, </a:t>
            </a:r>
            <a:r>
              <a:rPr lang="en-US" sz="2400" baseline="30000" dirty="0" smtClean="0"/>
              <a:t>90</a:t>
            </a:r>
            <a:r>
              <a:rPr lang="en-US" sz="2400" dirty="0" smtClean="0"/>
              <a:t>Sr </a:t>
            </a:r>
            <a:r>
              <a:rPr lang="en-US" sz="2400" dirty="0" smtClean="0"/>
              <a:t>or </a:t>
            </a:r>
            <a:r>
              <a:rPr lang="en-US" sz="2400" baseline="30000" dirty="0" smtClean="0"/>
              <a:t>129</a:t>
            </a:r>
            <a:r>
              <a:rPr lang="en-US" sz="2400" dirty="0" smtClean="0"/>
              <a:t>I </a:t>
            </a:r>
            <a:r>
              <a:rPr lang="en-US" sz="2400" dirty="0" smtClean="0"/>
              <a:t>are released from the fuel debris in the reactor into the cooling water million to hundred million time faster than the atoms of actinides like Uranium or Plutonium</a:t>
            </a:r>
          </a:p>
          <a:p>
            <a:endParaRPr lang="en-US" sz="2400" dirty="0"/>
          </a:p>
          <a:p>
            <a:r>
              <a:rPr lang="en-US" sz="2400" dirty="0" smtClean="0"/>
              <a:t>A similar but less extended effect has been observed in spent fuel disposal studies, when putting </a:t>
            </a:r>
            <a:r>
              <a:rPr lang="en-US" sz="2400" dirty="0" err="1" smtClean="0"/>
              <a:t>decladded</a:t>
            </a:r>
            <a:r>
              <a:rPr lang="en-US" sz="2400" dirty="0" smtClean="0"/>
              <a:t> spent nuclear fuel in experiments in water. This fraction of fast released radionuclide consists of similar elements, mainly of </a:t>
            </a:r>
            <a:r>
              <a:rPr lang="en-US" sz="2400" baseline="30000" dirty="0" smtClean="0"/>
              <a:t>134/137</a:t>
            </a:r>
            <a:r>
              <a:rPr lang="en-US" sz="2400" dirty="0" smtClean="0"/>
              <a:t>Cs, </a:t>
            </a:r>
            <a:r>
              <a:rPr lang="en-US" sz="2400" baseline="30000" dirty="0" smtClean="0"/>
              <a:t>129</a:t>
            </a:r>
            <a:r>
              <a:rPr lang="en-US" sz="2400" dirty="0" smtClean="0"/>
              <a:t>I, </a:t>
            </a:r>
            <a:r>
              <a:rPr lang="en-US" sz="2400" dirty="0" smtClean="0"/>
              <a:t>etc. It is called IRF, “instant release fraction”</a:t>
            </a:r>
          </a:p>
          <a:p>
            <a:endParaRPr lang="en-US" sz="2400" dirty="0" smtClean="0"/>
          </a:p>
          <a:p>
            <a:r>
              <a:rPr lang="en-US" sz="2400" dirty="0" smtClean="0"/>
              <a:t>Permanent cooling of fuel debris consists in permanent leaching (removal) of the inventory of mobile elements from the debris. </a:t>
            </a:r>
            <a:endParaRPr lang="en-US" sz="2400" dirty="0"/>
          </a:p>
          <a:p>
            <a:endParaRPr lang="en-US" sz="2400" dirty="0" smtClean="0"/>
          </a:p>
          <a:p>
            <a:r>
              <a:rPr lang="en-US" sz="2400" dirty="0" smtClean="0"/>
              <a:t>The release rates of mobile elements decrease with time, as the most mobile fractions are washed out</a:t>
            </a:r>
          </a:p>
          <a:p>
            <a:endParaRPr lang="en-US" sz="2400" dirty="0"/>
          </a:p>
          <a:p>
            <a:endParaRPr lang="en-US" sz="2400" dirty="0"/>
          </a:p>
        </p:txBody>
      </p:sp>
    </p:spTree>
    <p:extLst>
      <p:ext uri="{BB962C8B-B14F-4D97-AF65-F5344CB8AC3E}">
        <p14:creationId xmlns:p14="http://schemas.microsoft.com/office/powerpoint/2010/main" val="3997277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Temporal </a:t>
            </a:r>
            <a:r>
              <a:rPr lang="fr-FR" dirty="0" err="1" smtClean="0"/>
              <a:t>evolution</a:t>
            </a:r>
            <a:endParaRPr lang="fr-FR" dirty="0"/>
          </a:p>
        </p:txBody>
      </p:sp>
      <p:sp>
        <p:nvSpPr>
          <p:cNvPr id="3" name="Espace réservé du contenu 2"/>
          <p:cNvSpPr>
            <a:spLocks noGrp="1"/>
          </p:cNvSpPr>
          <p:nvPr>
            <p:ph idx="1"/>
          </p:nvPr>
        </p:nvSpPr>
        <p:spPr/>
        <p:txBody>
          <a:bodyPr/>
          <a:lstStyle/>
          <a:p>
            <a:r>
              <a:rPr lang="en-US" dirty="0" smtClean="0"/>
              <a:t>The release rate of Cs from the fuel debris in the reactors has been decreased by a factor of 100, indicating that the fuel debris becomes over time more stable (less release)  in water, as </a:t>
            </a:r>
            <a:r>
              <a:rPr lang="en-US" b="1" dirty="0" smtClean="0"/>
              <a:t>the instable fraction is washed ou</a:t>
            </a:r>
            <a:r>
              <a:rPr lang="en-US" dirty="0" smtClean="0"/>
              <a:t>t</a:t>
            </a:r>
            <a:endParaRPr lang="en-US" dirty="0"/>
          </a:p>
        </p:txBody>
      </p:sp>
      <p:pic>
        <p:nvPicPr>
          <p:cNvPr id="4" name="Image 3"/>
          <p:cNvPicPr>
            <a:picLocks noChangeAspect="1"/>
          </p:cNvPicPr>
          <p:nvPr/>
        </p:nvPicPr>
        <p:blipFill>
          <a:blip r:embed="rId2"/>
          <a:stretch>
            <a:fillRect/>
          </a:stretch>
        </p:blipFill>
        <p:spPr>
          <a:xfrm>
            <a:off x="4023494" y="3155167"/>
            <a:ext cx="4762500" cy="3505200"/>
          </a:xfrm>
          <a:prstGeom prst="rect">
            <a:avLst/>
          </a:prstGeom>
        </p:spPr>
      </p:pic>
    </p:spTree>
    <p:extLst>
      <p:ext uri="{BB962C8B-B14F-4D97-AF65-F5344CB8AC3E}">
        <p14:creationId xmlns:p14="http://schemas.microsoft.com/office/powerpoint/2010/main" val="734638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88372"/>
            <a:ext cx="10515600" cy="1325563"/>
          </a:xfrm>
        </p:spPr>
        <p:txBody>
          <a:bodyPr>
            <a:normAutofit fontScale="90000"/>
          </a:bodyPr>
          <a:lstStyle/>
          <a:p>
            <a:r>
              <a:rPr lang="fr-FR" dirty="0" err="1" smtClean="0"/>
              <a:t>After</a:t>
            </a:r>
            <a:r>
              <a:rPr lang="fr-FR" dirty="0" smtClean="0"/>
              <a:t> </a:t>
            </a:r>
            <a:r>
              <a:rPr lang="fr-FR" dirty="0" err="1" smtClean="0"/>
              <a:t>leaching</a:t>
            </a:r>
            <a:r>
              <a:rPr lang="fr-FR" dirty="0" smtClean="0"/>
              <a:t> (</a:t>
            </a:r>
            <a:r>
              <a:rPr lang="fr-FR" dirty="0" err="1" smtClean="0"/>
              <a:t>removal</a:t>
            </a:r>
            <a:r>
              <a:rPr lang="fr-FR" dirty="0" smtClean="0"/>
              <a:t> by action of water) of the mobile fraction, the </a:t>
            </a:r>
            <a:r>
              <a:rPr lang="fr-FR" dirty="0" err="1" smtClean="0"/>
              <a:t>residual</a:t>
            </a:r>
            <a:r>
              <a:rPr lang="fr-FR" dirty="0" smtClean="0"/>
              <a:t> fraction </a:t>
            </a:r>
            <a:r>
              <a:rPr lang="fr-FR" dirty="0" err="1" smtClean="0"/>
              <a:t>shall</a:t>
            </a:r>
            <a:r>
              <a:rPr lang="fr-FR" dirty="0" smtClean="0"/>
              <a:t> </a:t>
            </a:r>
            <a:r>
              <a:rPr lang="fr-FR" dirty="0" err="1" smtClean="0"/>
              <a:t>be</a:t>
            </a:r>
            <a:r>
              <a:rPr lang="fr-FR" dirty="0" smtClean="0"/>
              <a:t> more stable </a:t>
            </a:r>
            <a:r>
              <a:rPr lang="fr-FR" dirty="0" err="1" smtClean="0"/>
              <a:t>than</a:t>
            </a:r>
            <a:r>
              <a:rPr lang="fr-FR" dirty="0" smtClean="0"/>
              <a:t> </a:t>
            </a:r>
            <a:r>
              <a:rPr lang="fr-FR" dirty="0" err="1" smtClean="0"/>
              <a:t>spent</a:t>
            </a:r>
            <a:r>
              <a:rPr lang="fr-FR" dirty="0" smtClean="0"/>
              <a:t> fuel</a:t>
            </a:r>
            <a:endParaRPr lang="fr-FR" dirty="0"/>
          </a:p>
        </p:txBody>
      </p:sp>
      <p:sp>
        <p:nvSpPr>
          <p:cNvPr id="3" name="Espace réservé du contenu 2"/>
          <p:cNvSpPr>
            <a:spLocks noGrp="1"/>
          </p:cNvSpPr>
          <p:nvPr>
            <p:ph idx="1"/>
          </p:nvPr>
        </p:nvSpPr>
        <p:spPr/>
        <p:txBody>
          <a:bodyPr>
            <a:normAutofit fontScale="85000" lnSpcReduction="20000"/>
          </a:bodyPr>
          <a:lstStyle/>
          <a:p>
            <a:r>
              <a:rPr lang="en-US" dirty="0" smtClean="0"/>
              <a:t>The stability of spent fuel in water is assessed in Sweden, Switzerland and Finland to be larger than million years</a:t>
            </a:r>
          </a:p>
          <a:p>
            <a:r>
              <a:rPr lang="en-US" dirty="0" smtClean="0"/>
              <a:t>It stems from the stability (low solubility) of the UO</a:t>
            </a:r>
            <a:r>
              <a:rPr lang="en-US" baseline="-25000" dirty="0" smtClean="0"/>
              <a:t>2</a:t>
            </a:r>
            <a:r>
              <a:rPr lang="en-US" dirty="0" smtClean="0"/>
              <a:t> matrix, not from an additional barrier</a:t>
            </a:r>
          </a:p>
          <a:p>
            <a:r>
              <a:rPr lang="en-US" dirty="0" smtClean="0"/>
              <a:t>The Instant release fraction IRF of spent fuel</a:t>
            </a:r>
          </a:p>
          <a:p>
            <a:pPr lvl="1"/>
            <a:r>
              <a:rPr lang="en-US" dirty="0" smtClean="0"/>
              <a:t>Leads to higher initial release, but </a:t>
            </a:r>
            <a:r>
              <a:rPr lang="fr-FR" dirty="0" smtClean="0"/>
              <a:t>has </a:t>
            </a:r>
            <a:r>
              <a:rPr lang="fr-FR" dirty="0" err="1" smtClean="0"/>
              <a:t>smaller</a:t>
            </a:r>
            <a:r>
              <a:rPr lang="fr-FR" dirty="0" smtClean="0"/>
              <a:t> long </a:t>
            </a:r>
            <a:r>
              <a:rPr lang="fr-FR" dirty="0" err="1" smtClean="0"/>
              <a:t>term</a:t>
            </a:r>
            <a:r>
              <a:rPr lang="fr-FR" dirty="0" smtClean="0"/>
              <a:t> </a:t>
            </a:r>
            <a:r>
              <a:rPr lang="fr-FR" dirty="0" err="1" smtClean="0"/>
              <a:t>effect</a:t>
            </a:r>
            <a:r>
              <a:rPr lang="fr-FR" dirty="0" smtClean="0"/>
              <a:t> in </a:t>
            </a:r>
            <a:r>
              <a:rPr lang="fr-FR" dirty="0" err="1" smtClean="0"/>
              <a:t>geological</a:t>
            </a:r>
            <a:r>
              <a:rPr lang="fr-FR" dirty="0" smtClean="0"/>
              <a:t> </a:t>
            </a:r>
            <a:r>
              <a:rPr lang="fr-FR" dirty="0" err="1" smtClean="0"/>
              <a:t>disposal</a:t>
            </a:r>
            <a:endParaRPr lang="fr-FR" dirty="0" smtClean="0"/>
          </a:p>
          <a:p>
            <a:r>
              <a:rPr lang="en-US" dirty="0" smtClean="0"/>
              <a:t>Some fuel debris contain chemical elements, which are favorable to its stability in water over time, </a:t>
            </a:r>
          </a:p>
          <a:p>
            <a:pPr lvl="1"/>
            <a:r>
              <a:rPr lang="en-US" dirty="0" smtClean="0"/>
              <a:t>such as </a:t>
            </a:r>
            <a:r>
              <a:rPr lang="en-US" dirty="0" err="1" smtClean="0"/>
              <a:t>Zr</a:t>
            </a:r>
            <a:r>
              <a:rPr lang="en-US" dirty="0" smtClean="0"/>
              <a:t> (low solubility and no oxidation),</a:t>
            </a:r>
          </a:p>
          <a:p>
            <a:pPr lvl="1"/>
            <a:r>
              <a:rPr lang="en-US" dirty="0" smtClean="0"/>
              <a:t>rare earths, and </a:t>
            </a:r>
          </a:p>
          <a:p>
            <a:pPr lvl="1"/>
            <a:r>
              <a:rPr lang="en-US" dirty="0" smtClean="0"/>
              <a:t>actinides,</a:t>
            </a:r>
          </a:p>
          <a:p>
            <a:pPr lvl="1"/>
            <a:r>
              <a:rPr lang="en-US" dirty="0" smtClean="0"/>
              <a:t>Si, Ca or iron</a:t>
            </a:r>
          </a:p>
          <a:p>
            <a:r>
              <a:rPr lang="en-US" dirty="0" smtClean="0"/>
              <a:t>Fuel debris shall be at least as stable in water as spent fuel , if not more</a:t>
            </a:r>
          </a:p>
        </p:txBody>
      </p:sp>
    </p:spTree>
    <p:extLst>
      <p:ext uri="{BB962C8B-B14F-4D97-AF65-F5344CB8AC3E}">
        <p14:creationId xmlns:p14="http://schemas.microsoft.com/office/powerpoint/2010/main" val="2459970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1857</Words>
  <Application>Microsoft Office PowerPoint</Application>
  <PresentationFormat>Grand écran</PresentationFormat>
  <Paragraphs>173</Paragraphs>
  <Slides>22</Slides>
  <Notes>3</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Times New Roman</vt:lpstr>
      <vt:lpstr>Thème Office</vt:lpstr>
      <vt:lpstr>Graphique</vt:lpstr>
      <vt:lpstr>FDR2022 International Topical Workshop on Fukushima Decommissioning Research Oct 14-16, 2022. J-Village, Naraha, Fukushima, Japan  GEOLOGICAL DISPOSAL OF FUEL DEBRIS?  COMPARISON OF THE INTERACTION OF FUEL DEBRIS AND OF SPENT NUCLEAR FUEL WITH WATER</vt:lpstr>
      <vt:lpstr>Présentation PowerPoint</vt:lpstr>
      <vt:lpstr>Présentation PowerPoint</vt:lpstr>
      <vt:lpstr>Fuel debris location in the 3 reactors</vt:lpstr>
      <vt:lpstr>Fuel debris composition                 Spent fuel</vt:lpstr>
      <vt:lpstr>Présentation PowerPoint</vt:lpstr>
      <vt:lpstr>Présentation PowerPoint</vt:lpstr>
      <vt:lpstr>Temporal evolution</vt:lpstr>
      <vt:lpstr>After leaching (removal by action of water) of the mobile fraction, the residual fraction shall be more stable than spent fuel</vt:lpstr>
      <vt:lpstr>Near field isolation of radiotoxicity in the geosphere during disposal A key safety indicator: reducing conditions</vt:lpstr>
      <vt:lpstr>Présentation PowerPoint</vt:lpstr>
      <vt:lpstr>General simplified source term model for radionuclide release from spent fuel</vt:lpstr>
      <vt:lpstr>Présentation PowerPoint</vt:lpstr>
      <vt:lpstr>What about protecting future humans from the fuel debris in the long term?  The debris remain dangerous for thousands of generations  Final disposal!  The only way to avoid irradiation risks for future humans: to isolate the fuel debris forever within an inaccessible deep (&gt;300 m) geological formation (clay rock, granite…)     Some ideas requiring further thoughts…</vt:lpstr>
      <vt:lpstr>Encapsulation in highly stable containers?  - Cu containers in case of granite due to presence in granite of          water accessible fractures -  SS or cast iron containers in case of clay  maybe filling of remaining void spaces in the debris containing containers by suitable materials  </vt:lpstr>
      <vt:lpstr>BOROSILICATE GLASSES AS WASTE FORMS FOR ACTINIDES AND FISSION PRODUCTS</vt:lpstr>
      <vt:lpstr>Présentation PowerPoint</vt:lpstr>
      <vt:lpstr>Présentation PowerPoint</vt:lpstr>
      <vt:lpstr>Conclusions</vt:lpstr>
      <vt:lpstr>A last word on past efforts to create a worldwide                nuclear legacy initiative</vt:lpstr>
      <vt:lpstr>Présentation PowerPoint</vt:lpstr>
      <vt:lpstr>Présentation PowerPoint</vt:lpstr>
    </vt:vector>
  </TitlesOfParts>
  <Company>SUBATECH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FDR2022</dc:title>
  <dc:creator>Bernd GRAMBOW</dc:creator>
  <cp:lastModifiedBy>Bernd GRAMBOW</cp:lastModifiedBy>
  <cp:revision>44</cp:revision>
  <dcterms:created xsi:type="dcterms:W3CDTF">2022-09-25T18:26:32Z</dcterms:created>
  <dcterms:modified xsi:type="dcterms:W3CDTF">2022-10-11T09:59:20Z</dcterms:modified>
</cp:coreProperties>
</file>